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8" r:id="rId2"/>
    <p:sldId id="313" r:id="rId3"/>
    <p:sldId id="330" r:id="rId4"/>
    <p:sldId id="262" r:id="rId5"/>
    <p:sldId id="292" r:id="rId6"/>
    <p:sldId id="306" r:id="rId7"/>
    <p:sldId id="296" r:id="rId8"/>
    <p:sldId id="297" r:id="rId9"/>
    <p:sldId id="300" r:id="rId10"/>
    <p:sldId id="331" r:id="rId11"/>
    <p:sldId id="274" r:id="rId12"/>
    <p:sldId id="310" r:id="rId13"/>
    <p:sldId id="333" r:id="rId14"/>
    <p:sldId id="337" r:id="rId15"/>
    <p:sldId id="334" r:id="rId16"/>
    <p:sldId id="339" r:id="rId17"/>
    <p:sldId id="340" r:id="rId18"/>
    <p:sldId id="315" r:id="rId19"/>
    <p:sldId id="321" r:id="rId20"/>
    <p:sldId id="328" r:id="rId21"/>
    <p:sldId id="319" r:id="rId22"/>
    <p:sldId id="320" r:id="rId23"/>
    <p:sldId id="308" r:id="rId24"/>
    <p:sldId id="30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4" autoAdjust="0"/>
  </p:normalViewPr>
  <p:slideViewPr>
    <p:cSldViewPr snapToGrid="0" snapToObjects="1">
      <p:cViewPr>
        <p:scale>
          <a:sx n="100" d="100"/>
          <a:sy n="100" d="100"/>
        </p:scale>
        <p:origin x="-114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F2046-4B1C-B74D-A61A-AC0F79D5846B}" type="datetimeFigureOut">
              <a:rPr lang="en-US" smtClean="0"/>
              <a:t>7/13/18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6CC080-08FC-1D47-8EB9-B8BC7185C716}" type="slidenum">
              <a:rPr lang="en-US" smtClean="0"/>
              <a:t>‹#›</a:t>
            </a:fld>
            <a:endParaRPr lang="en-US"/>
          </a:p>
        </p:txBody>
      </p:sp>
    </p:spTree>
    <p:extLst>
      <p:ext uri="{BB962C8B-B14F-4D97-AF65-F5344CB8AC3E}">
        <p14:creationId xmlns:p14="http://schemas.microsoft.com/office/powerpoint/2010/main" val="3612862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20482-999B-BC48-A04F-822D66F3C0C3}" type="datetimeFigureOut">
              <a:rPr lang="en-US" smtClean="0"/>
              <a:t>7/13/18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CBED0-F33E-B64A-8264-C060E760EE70}" type="slidenum">
              <a:rPr lang="en-US" smtClean="0"/>
              <a:t>‹#›</a:t>
            </a:fld>
            <a:endParaRPr lang="en-US"/>
          </a:p>
        </p:txBody>
      </p:sp>
    </p:spTree>
    <p:extLst>
      <p:ext uri="{BB962C8B-B14F-4D97-AF65-F5344CB8AC3E}">
        <p14:creationId xmlns:p14="http://schemas.microsoft.com/office/powerpoint/2010/main" val="2027289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10</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15</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16</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18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F36DC0-1734-475B-B092-D25B33B07DFB}"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20</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21</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22</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F66A-2F5B-0A44-AB88-C9C62CF4FDB8}" type="slidenum">
              <a:rPr lang="en-US" smtClean="0"/>
              <a:t>23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24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3</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4</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5</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6</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7</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8</a:t>
            </a:fld>
            <a:endParaRPr lang="en-US" dirty="0"/>
          </a:p>
        </p:txBody>
      </p:sp>
    </p:spTree>
    <p:extLst>
      <p:ext uri="{BB962C8B-B14F-4D97-AF65-F5344CB8AC3E}">
        <p14:creationId xmlns:p14="http://schemas.microsoft.com/office/powerpoint/2010/main" val="347075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299F66A-2F5B-0A44-AB88-C9C62CF4FDB8}" type="slidenum">
              <a:rPr lang="en-US" smtClean="0"/>
              <a:t>9</a:t>
            </a:fld>
            <a:endParaRPr lang="en-US" dirty="0"/>
          </a:p>
        </p:txBody>
      </p:sp>
    </p:spTree>
    <p:extLst>
      <p:ext uri="{BB962C8B-B14F-4D97-AF65-F5344CB8AC3E}">
        <p14:creationId xmlns:p14="http://schemas.microsoft.com/office/powerpoint/2010/main" val="347075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42629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36873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128684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55BD0-B77D-4840-B60C-979A63DCDB8C}"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3988783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F55BD0-B77D-4840-B60C-979A63DCDB8C}" type="datetimeFigureOut">
              <a:rPr lang="en-US" smtClean="0"/>
              <a:t>7/13/18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42650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F55BD0-B77D-4840-B60C-979A63DCDB8C}" type="datetimeFigureOut">
              <a:rPr lang="en-US" smtClean="0"/>
              <a:t>7/13/18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37029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55BD0-B77D-4840-B60C-979A63DCDB8C}" type="datetimeFigureOut">
              <a:rPr lang="en-US" smtClean="0"/>
              <a:t>7/13/18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12841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55BD0-B77D-4840-B60C-979A63DCDB8C}" type="datetimeFigureOut">
              <a:rPr lang="en-US" smtClean="0"/>
              <a:t>7/13/18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39970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55BD0-B77D-4840-B60C-979A63DCDB8C}" type="datetimeFigureOut">
              <a:rPr lang="en-US" smtClean="0"/>
              <a:t>7/13/18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80346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55BD0-B77D-4840-B60C-979A63DCDB8C}" type="datetimeFigureOut">
              <a:rPr lang="en-US" smtClean="0"/>
              <a:t>7/13/18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81897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55BD0-B77D-4840-B60C-979A63DCDB8C}" type="datetimeFigureOut">
              <a:rPr lang="en-US" smtClean="0"/>
              <a:t>7/13/18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FC11B-E428-CF41-B5AB-72ADC3F58B2B}" type="slidenum">
              <a:rPr lang="en-US" smtClean="0"/>
              <a:t>‹#›</a:t>
            </a:fld>
            <a:endParaRPr lang="en-US"/>
          </a:p>
        </p:txBody>
      </p:sp>
    </p:spTree>
    <p:extLst>
      <p:ext uri="{BB962C8B-B14F-4D97-AF65-F5344CB8AC3E}">
        <p14:creationId xmlns:p14="http://schemas.microsoft.com/office/powerpoint/2010/main" val="259099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55BD0-B77D-4840-B60C-979A63DCDB8C}" type="datetimeFigureOut">
              <a:rPr lang="en-US" smtClean="0"/>
              <a:t>7/13/18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FC11B-E428-CF41-B5AB-72ADC3F58B2B}" type="slidenum">
              <a:rPr lang="en-US" smtClean="0"/>
              <a:t>‹#›</a:t>
            </a:fld>
            <a:endParaRPr lang="en-US"/>
          </a:p>
        </p:txBody>
      </p:sp>
    </p:spTree>
    <p:extLst>
      <p:ext uri="{BB962C8B-B14F-4D97-AF65-F5344CB8AC3E}">
        <p14:creationId xmlns:p14="http://schemas.microsoft.com/office/powerpoint/2010/main" val="1770555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4.tif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2095"/>
            <a:ext cx="9144001" cy="6897156"/>
          </a:xfrm>
          <a:prstGeom prst="rect">
            <a:avLst/>
          </a:prstGeom>
        </p:spPr>
      </p:pic>
      <p:sp>
        <p:nvSpPr>
          <p:cNvPr id="2" name="Title 1"/>
          <p:cNvSpPr>
            <a:spLocks noGrp="1"/>
          </p:cNvSpPr>
          <p:nvPr>
            <p:ph type="ctrTitle"/>
          </p:nvPr>
        </p:nvSpPr>
        <p:spPr>
          <a:xfrm>
            <a:off x="2257778" y="182562"/>
            <a:ext cx="6200422" cy="1972079"/>
          </a:xfrm>
        </p:spPr>
        <p:txBody>
          <a:bodyPr>
            <a:noAutofit/>
          </a:bodyPr>
          <a:lstStyle/>
          <a:p>
            <a:r>
              <a:rPr lang="en-US" sz="4000" dirty="0" smtClean="0">
                <a:latin typeface="Helvetica"/>
                <a:cs typeface="Helvetica"/>
              </a:rPr>
              <a:t/>
            </a:r>
            <a:br>
              <a:rPr lang="en-US" sz="4000" dirty="0" smtClean="0">
                <a:latin typeface="Helvetica"/>
                <a:cs typeface="Helvetica"/>
              </a:rPr>
            </a:br>
            <a:r>
              <a:rPr lang="en-US" sz="3200" b="1" dirty="0" smtClean="0"/>
              <a:t> </a:t>
            </a:r>
            <a:r>
              <a:rPr lang="en-US" sz="3200" dirty="0" smtClean="0">
                <a:effectLst/>
              </a:rPr>
              <a:t> </a:t>
            </a:r>
            <a:endParaRPr lang="en-US" sz="3200" i="1" dirty="0"/>
          </a:p>
        </p:txBody>
      </p:sp>
      <p:sp>
        <p:nvSpPr>
          <p:cNvPr id="3" name="Subtitle 2"/>
          <p:cNvSpPr>
            <a:spLocks noGrp="1"/>
          </p:cNvSpPr>
          <p:nvPr>
            <p:ph type="subTitle" idx="1"/>
          </p:nvPr>
        </p:nvSpPr>
        <p:spPr>
          <a:xfrm>
            <a:off x="620889" y="1919111"/>
            <a:ext cx="7972778" cy="4261556"/>
          </a:xfrm>
          <a:noFill/>
        </p:spPr>
        <p:txBody>
          <a:bodyPr>
            <a:normAutofit/>
          </a:bodyPr>
          <a:lstStyle/>
          <a:p>
            <a:endParaRPr lang="en-US" sz="2800" b="1" dirty="0" smtClean="0">
              <a:solidFill>
                <a:schemeClr val="dk1"/>
              </a:solidFill>
              <a:latin typeface="Helvetica"/>
              <a:cs typeface="Helvetica"/>
            </a:endParaRPr>
          </a:p>
          <a:p>
            <a:r>
              <a:rPr lang="en-US" sz="2800" b="1" dirty="0" smtClean="0">
                <a:solidFill>
                  <a:schemeClr val="tx1"/>
                </a:solidFill>
                <a:latin typeface="Helvetica"/>
                <a:cs typeface="Helvetica"/>
              </a:rPr>
              <a:t/>
            </a:r>
            <a:br>
              <a:rPr lang="en-US" sz="2800" b="1" dirty="0" smtClean="0">
                <a:solidFill>
                  <a:schemeClr val="tx1"/>
                </a:solidFill>
                <a:latin typeface="Helvetica"/>
                <a:cs typeface="Helvetica"/>
              </a:rPr>
            </a:br>
            <a:endParaRPr lang="en-US" sz="2800" i="1" dirty="0">
              <a:solidFill>
                <a:srgbClr val="000000"/>
              </a:solidFill>
              <a:latin typeface="Helvetica"/>
              <a:cs typeface="Helvetica"/>
            </a:endParaRPr>
          </a:p>
        </p:txBody>
      </p:sp>
      <p:sp>
        <p:nvSpPr>
          <p:cNvPr id="6" name="Rectangle 5"/>
          <p:cNvSpPr/>
          <p:nvPr/>
        </p:nvSpPr>
        <p:spPr>
          <a:xfrm>
            <a:off x="266700" y="5395837"/>
            <a:ext cx="6616700" cy="1200328"/>
          </a:xfrm>
          <a:prstGeom prst="rect">
            <a:avLst/>
          </a:prstGeom>
          <a:noFill/>
        </p:spPr>
        <p:txBody>
          <a:bodyPr wrap="square">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lack"/>
                <a:cs typeface="Avenir Black"/>
              </a:rPr>
              <a:t>Everyone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lack"/>
                <a:cs typeface="Avenir Black"/>
              </a:rPr>
              <a:t>should have the opportunity to live in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lack"/>
                <a:cs typeface="Avenir Black"/>
              </a:rPr>
              <a:t>a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lack"/>
                <a:cs typeface="Avenir Black"/>
              </a:rPr>
              <a:t>safe, healthy and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lack"/>
                <a:cs typeface="Avenir Black"/>
              </a:rPr>
              <a:t>affordable home.</a:t>
            </a:r>
          </a:p>
          <a:p>
            <a:pPr algn="ctr"/>
            <a:endParaRPr lang="en-US" sz="2400" dirty="0">
              <a:solidFill>
                <a:schemeClr val="bg1"/>
              </a:solidFill>
              <a:latin typeface="Avenir Book"/>
              <a:cs typeface="Avenir Book"/>
            </a:endParaRPr>
          </a:p>
        </p:txBody>
      </p:sp>
      <p:sp>
        <p:nvSpPr>
          <p:cNvPr id="5" name="Slide Number Placeholder 4"/>
          <p:cNvSpPr>
            <a:spLocks noGrp="1"/>
          </p:cNvSpPr>
          <p:nvPr>
            <p:ph type="sldNum" sz="quarter" idx="12"/>
          </p:nvPr>
        </p:nvSpPr>
        <p:spPr/>
        <p:txBody>
          <a:bodyPr/>
          <a:lstStyle/>
          <a:p>
            <a:fld id="{EF72F695-9E5C-2A46-B9FF-B19EAE0BC431}" type="slidenum">
              <a:rPr lang="en-US" smtClean="0"/>
              <a:t>1</a:t>
            </a:fld>
            <a:endParaRPr lang="en-US" dirty="0"/>
          </a:p>
        </p:txBody>
      </p:sp>
      <p:sp>
        <p:nvSpPr>
          <p:cNvPr id="10" name="Rectangle 9"/>
          <p:cNvSpPr/>
          <p:nvPr/>
        </p:nvSpPr>
        <p:spPr>
          <a:xfrm>
            <a:off x="210953" y="284162"/>
            <a:ext cx="7154662" cy="1323439"/>
          </a:xfrm>
          <a:prstGeom prst="rect">
            <a:avLst/>
          </a:prstGeom>
          <a:noFill/>
        </p:spPr>
        <p:txBody>
          <a:bodyPr wrap="none">
            <a:sp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venir Black"/>
                <a:cs typeface="Avenir Black"/>
              </a:rPr>
              <a:t>The Washington Low Income </a:t>
            </a:r>
          </a:p>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venir Black"/>
                <a:cs typeface="Avenir Black"/>
              </a:rPr>
              <a:t>Housing Alliance </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venir Black"/>
              <a:cs typeface="Avenir Black"/>
            </a:endParaRPr>
          </a:p>
        </p:txBody>
      </p:sp>
    </p:spTree>
    <p:extLst>
      <p:ext uri="{BB962C8B-B14F-4D97-AF65-F5344CB8AC3E}">
        <p14:creationId xmlns:p14="http://schemas.microsoft.com/office/powerpoint/2010/main" val="405561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303389" y="1792110"/>
            <a:ext cx="7972778" cy="4437239"/>
          </a:xfrm>
          <a:noFill/>
        </p:spPr>
        <p:txBody>
          <a:bodyPr>
            <a:noAutofit/>
          </a:bodyPr>
          <a:lstStyle/>
          <a:p>
            <a:pPr algn="l"/>
            <a:r>
              <a:rPr lang="en-US" sz="2800" b="1" dirty="0" smtClean="0">
                <a:solidFill>
                  <a:srgbClr val="000000"/>
                </a:solidFill>
                <a:cs typeface="Avenir Book"/>
              </a:rPr>
              <a:t>How a bill becomes law</a:t>
            </a:r>
          </a:p>
        </p:txBody>
      </p:sp>
      <p:sp>
        <p:nvSpPr>
          <p:cNvPr id="4" name="Slide Number Placeholder 3"/>
          <p:cNvSpPr>
            <a:spLocks noGrp="1"/>
          </p:cNvSpPr>
          <p:nvPr>
            <p:ph type="sldNum" sz="quarter" idx="12"/>
          </p:nvPr>
        </p:nvSpPr>
        <p:spPr/>
        <p:txBody>
          <a:bodyPr/>
          <a:lstStyle/>
          <a:p>
            <a:fld id="{0B1B7D09-0515-C54E-B570-69489415FE53}" type="slidenum">
              <a:rPr lang="en-US" smtClean="0"/>
              <a:t>10</a:t>
            </a:fld>
            <a:endParaRPr lang="en-US" dirty="0"/>
          </a:p>
        </p:txBody>
      </p:sp>
      <p:pic>
        <p:nvPicPr>
          <p:cNvPr id="2" name="Picture 1" descr="Im just a bill graphic.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150" y="544717"/>
            <a:ext cx="4565650" cy="2833483"/>
          </a:xfrm>
          <a:prstGeom prst="rect">
            <a:avLst/>
          </a:prstGeom>
        </p:spPr>
      </p:pic>
      <p:sp>
        <p:nvSpPr>
          <p:cNvPr id="6" name="TextBox 5"/>
          <p:cNvSpPr txBox="1"/>
          <p:nvPr/>
        </p:nvSpPr>
        <p:spPr>
          <a:xfrm>
            <a:off x="254000" y="2425700"/>
            <a:ext cx="3708400" cy="4678204"/>
          </a:xfrm>
          <a:prstGeom prst="rect">
            <a:avLst/>
          </a:prstGeom>
          <a:noFill/>
        </p:spPr>
        <p:txBody>
          <a:bodyPr wrap="square" rtlCol="0">
            <a:spAutoFit/>
          </a:bodyPr>
          <a:lstStyle/>
          <a:p>
            <a:pPr marL="285750" indent="-285750">
              <a:buFont typeface="Arial"/>
              <a:buChar char="•"/>
            </a:pPr>
            <a:r>
              <a:rPr lang="en-US" sz="2000" dirty="0" smtClean="0"/>
              <a:t>Legislation is written and “introduced”.</a:t>
            </a:r>
          </a:p>
          <a:p>
            <a:pPr marL="285750" indent="-285750">
              <a:buFont typeface="Arial"/>
              <a:buChar char="•"/>
            </a:pPr>
            <a:r>
              <a:rPr lang="en-US" sz="2000" dirty="0" smtClean="0"/>
              <a:t>It is assigned a committee and needs a hearing before cutoff.</a:t>
            </a:r>
          </a:p>
          <a:p>
            <a:pPr marL="285750" indent="-285750">
              <a:buFont typeface="Arial"/>
              <a:buChar char="•"/>
            </a:pPr>
            <a:r>
              <a:rPr lang="en-US" sz="2000" dirty="0" smtClean="0"/>
              <a:t>It goes through other committees and makes it to the “floor” for a full vote before cutoff.</a:t>
            </a:r>
          </a:p>
          <a:p>
            <a:pPr marL="285750" indent="-285750">
              <a:buFont typeface="Arial"/>
              <a:buChar char="•"/>
            </a:pPr>
            <a:r>
              <a:rPr lang="en-US" sz="2000" dirty="0" smtClean="0"/>
              <a:t>It goes over to the other chamber and repeats the process. </a:t>
            </a:r>
          </a:p>
          <a:p>
            <a:pPr marL="285750" indent="-285750">
              <a:buFont typeface="Arial"/>
              <a:buChar char="•"/>
            </a:pPr>
            <a:r>
              <a:rPr lang="en-US" sz="2000" dirty="0" smtClean="0"/>
              <a:t>If passed by both chambers, it goes to the governor for signature or veto.</a:t>
            </a:r>
          </a:p>
          <a:p>
            <a:endParaRPr lang="en-US" dirty="0"/>
          </a:p>
        </p:txBody>
      </p:sp>
      <p:pic>
        <p:nvPicPr>
          <p:cNvPr id="7" name="Picture 6" descr="Im just a bill grapic 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150" y="3467099"/>
            <a:ext cx="4597400" cy="3254375"/>
          </a:xfrm>
          <a:prstGeom prst="rect">
            <a:avLst/>
          </a:prstGeom>
        </p:spPr>
      </p:pic>
    </p:spTree>
    <p:extLst>
      <p:ext uri="{BB962C8B-B14F-4D97-AF65-F5344CB8AC3E}">
        <p14:creationId xmlns:p14="http://schemas.microsoft.com/office/powerpoint/2010/main" val="100190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1" y="1535244"/>
            <a:ext cx="8394700" cy="5068756"/>
          </a:xfrm>
          <a:noFill/>
        </p:spPr>
        <p:txBody>
          <a:bodyPr>
            <a:normAutofit/>
          </a:bodyPr>
          <a:lstStyle/>
          <a:p>
            <a:pPr algn="l"/>
            <a:r>
              <a:rPr lang="en-US" b="1" dirty="0" smtClean="0">
                <a:solidFill>
                  <a:schemeClr val="tx1"/>
                </a:solidFill>
                <a:cs typeface="Avenir Book"/>
              </a:rPr>
              <a:t>Factors poised to impact 2019</a:t>
            </a:r>
            <a:br>
              <a:rPr lang="en-US" b="1" dirty="0" smtClean="0">
                <a:solidFill>
                  <a:schemeClr val="tx1"/>
                </a:solidFill>
                <a:cs typeface="Avenir Book"/>
              </a:rPr>
            </a:br>
            <a:endParaRPr lang="en-US" sz="800" b="1" dirty="0" smtClean="0">
              <a:solidFill>
                <a:schemeClr val="tx1"/>
              </a:solidFill>
              <a:cs typeface="Avenir Book"/>
            </a:endParaRPr>
          </a:p>
          <a:p>
            <a:pPr marL="342900" indent="-342900" algn="l">
              <a:buFont typeface="Arial"/>
              <a:buChar char="•"/>
            </a:pPr>
            <a:r>
              <a:rPr lang="en-US" sz="2800" dirty="0">
                <a:solidFill>
                  <a:schemeClr val="tx1"/>
                </a:solidFill>
              </a:rPr>
              <a:t>Significant election coming up in November 2018</a:t>
            </a:r>
            <a:br>
              <a:rPr lang="en-US" sz="2800" dirty="0">
                <a:solidFill>
                  <a:schemeClr val="tx1"/>
                </a:solidFill>
              </a:rPr>
            </a:br>
            <a:r>
              <a:rPr lang="en-US" sz="2400" dirty="0">
                <a:solidFill>
                  <a:schemeClr val="tx1"/>
                </a:solidFill>
              </a:rPr>
              <a:t>- All members of the House of Representatives are up</a:t>
            </a:r>
            <a:br>
              <a:rPr lang="en-US" sz="2400" dirty="0">
                <a:solidFill>
                  <a:schemeClr val="tx1"/>
                </a:solidFill>
              </a:rPr>
            </a:br>
            <a:r>
              <a:rPr lang="en-US" sz="2400" dirty="0">
                <a:solidFill>
                  <a:schemeClr val="tx1"/>
                </a:solidFill>
              </a:rPr>
              <a:t>- Half of the Senate is up</a:t>
            </a:r>
            <a:br>
              <a:rPr lang="en-US" sz="2400" dirty="0">
                <a:solidFill>
                  <a:schemeClr val="tx1"/>
                </a:solidFill>
              </a:rPr>
            </a:br>
            <a:r>
              <a:rPr lang="en-US" sz="2400" dirty="0">
                <a:solidFill>
                  <a:schemeClr val="tx1"/>
                </a:solidFill>
              </a:rPr>
              <a:t>- The current balance of power is thinly held by Democrats with </a:t>
            </a:r>
            <a:r>
              <a:rPr lang="en-US" sz="2400" dirty="0" smtClean="0">
                <a:solidFill>
                  <a:schemeClr val="tx1"/>
                </a:solidFill>
              </a:rPr>
              <a:t> a </a:t>
            </a:r>
            <a:r>
              <a:rPr lang="en-US" sz="2400" dirty="0">
                <a:solidFill>
                  <a:schemeClr val="tx1"/>
                </a:solidFill>
              </a:rPr>
              <a:t>margin of one vote in each chamber</a:t>
            </a:r>
            <a:r>
              <a:rPr lang="en-US" sz="2800" dirty="0">
                <a:solidFill>
                  <a:schemeClr val="tx1"/>
                </a:solidFill>
              </a:rPr>
              <a:t/>
            </a:r>
            <a:br>
              <a:rPr lang="en-US" sz="2800" dirty="0">
                <a:solidFill>
                  <a:schemeClr val="tx1"/>
                </a:solidFill>
              </a:rPr>
            </a:br>
            <a:endParaRPr lang="en-US" sz="1050" dirty="0">
              <a:solidFill>
                <a:schemeClr val="tx1"/>
              </a:solidFill>
            </a:endParaRPr>
          </a:p>
          <a:p>
            <a:pPr marL="342900" indent="-342900" algn="l">
              <a:buFont typeface="Arial"/>
              <a:buChar char="•"/>
            </a:pPr>
            <a:r>
              <a:rPr lang="en-US" sz="2800" dirty="0">
                <a:solidFill>
                  <a:schemeClr val="tx1"/>
                </a:solidFill>
              </a:rPr>
              <a:t>Capital Budget anticipated to be constrained by school construction.</a:t>
            </a:r>
            <a:br>
              <a:rPr lang="en-US" sz="2800" dirty="0">
                <a:solidFill>
                  <a:schemeClr val="tx1"/>
                </a:solidFill>
              </a:rPr>
            </a:br>
            <a:endParaRPr lang="en-US" sz="1050" dirty="0">
              <a:solidFill>
                <a:schemeClr val="tx1"/>
              </a:solidFill>
            </a:endParaRPr>
          </a:p>
          <a:p>
            <a:pPr marL="342900" indent="-342900" algn="l">
              <a:buFont typeface="Arial"/>
              <a:buChar char="•"/>
            </a:pPr>
            <a:r>
              <a:rPr lang="en-US" sz="2800" dirty="0">
                <a:solidFill>
                  <a:schemeClr val="tx1"/>
                </a:solidFill>
              </a:rPr>
              <a:t>Operating Budget already has a lot of big-ticket demands on it.</a:t>
            </a:r>
            <a:r>
              <a:rPr lang="en-US" sz="2800" dirty="0"/>
              <a:t/>
            </a:r>
            <a:br>
              <a:rPr lang="en-US" sz="2800" dirty="0"/>
            </a:br>
            <a:endParaRPr lang="en-US" sz="1050" dirty="0"/>
          </a:p>
          <a:p>
            <a:pPr algn="l"/>
            <a:endParaRPr lang="en-US" sz="2800" b="1" dirty="0">
              <a:solidFill>
                <a:schemeClr val="tx1"/>
              </a:solidFill>
              <a:cs typeface="Avenir Book"/>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32379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1" y="1535244"/>
            <a:ext cx="8394700" cy="5068756"/>
          </a:xfrm>
          <a:noFill/>
        </p:spPr>
        <p:txBody>
          <a:bodyPr>
            <a:normAutofit/>
          </a:bodyPr>
          <a:lstStyle/>
          <a:p>
            <a:r>
              <a:rPr lang="en-US" sz="3600" b="1" dirty="0">
                <a:solidFill>
                  <a:srgbClr val="000000"/>
                </a:solidFill>
              </a:rPr>
              <a:t>Advocacy will be </a:t>
            </a:r>
            <a:r>
              <a:rPr lang="en-US" sz="3600" b="1" dirty="0" smtClean="0">
                <a:solidFill>
                  <a:srgbClr val="000000"/>
                </a:solidFill>
              </a:rPr>
              <a:t>critical!</a:t>
            </a:r>
            <a:r>
              <a:rPr lang="en-US" sz="3600" dirty="0" smtClean="0"/>
              <a:t> </a:t>
            </a:r>
            <a:endParaRPr lang="en-US" sz="36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pic>
        <p:nvPicPr>
          <p:cNvPr id="4" name="Picture 3" descr="HHAD pictur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1" y="2718558"/>
            <a:ext cx="7962900" cy="3387885"/>
          </a:xfrm>
          <a:prstGeom prst="rect">
            <a:avLst/>
          </a:prstGeom>
        </p:spPr>
      </p:pic>
    </p:spTree>
    <p:extLst>
      <p:ext uri="{BB962C8B-B14F-4D97-AF65-F5344CB8AC3E}">
        <p14:creationId xmlns:p14="http://schemas.microsoft.com/office/powerpoint/2010/main" val="249009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1" y="1535244"/>
            <a:ext cx="8394700" cy="5068756"/>
          </a:xfrm>
          <a:noFill/>
        </p:spPr>
        <p:txBody>
          <a:bodyPr>
            <a:normAutofit/>
          </a:bodyPr>
          <a:lstStyle/>
          <a:p>
            <a:pPr algn="l"/>
            <a:r>
              <a:rPr lang="en-US" b="1" dirty="0" smtClean="0">
                <a:solidFill>
                  <a:schemeClr val="tx1"/>
                </a:solidFill>
                <a:cs typeface="Avenir Book"/>
              </a:rPr>
              <a:t>We want to hear from you </a:t>
            </a:r>
            <a:br>
              <a:rPr lang="en-US" b="1" dirty="0" smtClean="0">
                <a:solidFill>
                  <a:schemeClr val="tx1"/>
                </a:solidFill>
                <a:cs typeface="Avenir Book"/>
              </a:rPr>
            </a:br>
            <a:endParaRPr lang="en-US" sz="800" b="1" dirty="0" smtClean="0">
              <a:solidFill>
                <a:schemeClr val="tx1"/>
              </a:solidFill>
              <a:cs typeface="Avenir Book"/>
            </a:endParaRPr>
          </a:p>
          <a:p>
            <a:pPr marL="514350" lvl="0" indent="-514350" algn="l">
              <a:buFont typeface="+mj-lt"/>
              <a:buAutoNum type="arabicPeriod"/>
            </a:pPr>
            <a:r>
              <a:rPr lang="en-US" sz="2800" dirty="0">
                <a:solidFill>
                  <a:schemeClr val="tx1"/>
                </a:solidFill>
              </a:rPr>
              <a:t>What were/are the biggest barriers to getting into or keeping an affordable home?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547622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1" y="1535244"/>
            <a:ext cx="8394700" cy="5068756"/>
          </a:xfrm>
          <a:noFill/>
        </p:spPr>
        <p:txBody>
          <a:bodyPr>
            <a:normAutofit/>
          </a:bodyPr>
          <a:lstStyle/>
          <a:p>
            <a:pPr algn="l"/>
            <a:r>
              <a:rPr lang="en-US" b="1" dirty="0" smtClean="0">
                <a:solidFill>
                  <a:schemeClr val="tx1"/>
                </a:solidFill>
                <a:cs typeface="Avenir Book"/>
              </a:rPr>
              <a:t>We want to hear from you </a:t>
            </a:r>
            <a:br>
              <a:rPr lang="en-US" b="1" dirty="0" smtClean="0">
                <a:solidFill>
                  <a:schemeClr val="tx1"/>
                </a:solidFill>
                <a:cs typeface="Avenir Book"/>
              </a:rPr>
            </a:br>
            <a:endParaRPr lang="en-US" sz="800" b="1" dirty="0" smtClean="0">
              <a:solidFill>
                <a:schemeClr val="tx1"/>
              </a:solidFill>
              <a:cs typeface="Avenir Book"/>
            </a:endParaRPr>
          </a:p>
          <a:p>
            <a:pPr marL="514350" lvl="0" indent="-514350" algn="l">
              <a:buFont typeface="+mj-lt"/>
              <a:buAutoNum type="arabicPeriod"/>
            </a:pPr>
            <a:r>
              <a:rPr lang="en-US" sz="2800" dirty="0">
                <a:solidFill>
                  <a:srgbClr val="000000"/>
                </a:solidFill>
              </a:rPr>
              <a:t>What are the biggest barriers to housing that </a:t>
            </a:r>
            <a:r>
              <a:rPr lang="en-US" sz="2800" dirty="0" smtClean="0">
                <a:solidFill>
                  <a:srgbClr val="000000"/>
                </a:solidFill>
              </a:rPr>
              <a:t>people in your community are </a:t>
            </a:r>
            <a:r>
              <a:rPr lang="en-US" sz="2800" dirty="0">
                <a:solidFill>
                  <a:srgbClr val="000000"/>
                </a:solidFill>
              </a:rPr>
              <a:t>facing? </a:t>
            </a:r>
            <a:endParaRPr lang="en-US" sz="2800" dirty="0" smtClean="0">
              <a:solidFill>
                <a:srgbClr val="000000"/>
              </a:solidFill>
            </a:endParaRPr>
          </a:p>
          <a:p>
            <a:pPr marL="514350" lvl="0" indent="-514350" algn="l">
              <a:buFont typeface="+mj-lt"/>
              <a:buAutoNum type="arabicPeriod"/>
            </a:pPr>
            <a:r>
              <a:rPr lang="en-US" sz="2800" dirty="0" smtClean="0">
                <a:solidFill>
                  <a:srgbClr val="000000"/>
                </a:solidFill>
              </a:rPr>
              <a:t>If a lawmaker sat down and listened to your story, what is the most important thing you’d want them to learn?</a:t>
            </a:r>
            <a:endParaRPr lang="en-US" sz="28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2610963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1" y="1420944"/>
            <a:ext cx="8394700" cy="5068756"/>
          </a:xfrm>
          <a:noFill/>
        </p:spPr>
        <p:txBody>
          <a:bodyPr>
            <a:noAutofit/>
          </a:bodyPr>
          <a:lstStyle/>
          <a:p>
            <a:pPr algn="l"/>
            <a:r>
              <a:rPr lang="en-US" b="1" dirty="0" smtClean="0">
                <a:solidFill>
                  <a:srgbClr val="000000"/>
                </a:solidFill>
                <a:cs typeface="Avenir Book"/>
              </a:rPr>
              <a:t>We want to hear from you </a:t>
            </a:r>
            <a:br>
              <a:rPr lang="en-US" b="1" dirty="0" smtClean="0">
                <a:solidFill>
                  <a:srgbClr val="000000"/>
                </a:solidFill>
                <a:cs typeface="Avenir Book"/>
              </a:rPr>
            </a:br>
            <a:endParaRPr lang="en-US" sz="800" b="1" dirty="0" smtClean="0">
              <a:solidFill>
                <a:srgbClr val="000000"/>
              </a:solidFill>
              <a:cs typeface="Avenir Book"/>
            </a:endParaRPr>
          </a:p>
          <a:p>
            <a:pPr lvl="0" algn="l"/>
            <a:r>
              <a:rPr lang="en-US" sz="2000" dirty="0">
                <a:solidFill>
                  <a:srgbClr val="000000"/>
                </a:solidFill>
              </a:rPr>
              <a:t>Of the following, which are the two most important priorities</a:t>
            </a:r>
            <a:r>
              <a:rPr lang="en-US" sz="2000" dirty="0" smtClean="0">
                <a:solidFill>
                  <a:srgbClr val="000000"/>
                </a:solidFill>
              </a:rPr>
              <a:t>?</a:t>
            </a:r>
          </a:p>
          <a:p>
            <a:pPr marL="457200" lvl="0" indent="-457200" algn="l">
              <a:buFont typeface="+mj-lt"/>
              <a:buAutoNum type="arabicPeriod"/>
            </a:pPr>
            <a:r>
              <a:rPr lang="en-US" sz="2000" dirty="0" smtClean="0">
                <a:solidFill>
                  <a:srgbClr val="000000"/>
                </a:solidFill>
              </a:rPr>
              <a:t>Increasing </a:t>
            </a:r>
            <a:r>
              <a:rPr lang="en-US" sz="2000" dirty="0">
                <a:solidFill>
                  <a:srgbClr val="000000"/>
                </a:solidFill>
              </a:rPr>
              <a:t>funding for affordable </a:t>
            </a:r>
            <a:r>
              <a:rPr lang="en-US" sz="2000" dirty="0" smtClean="0">
                <a:solidFill>
                  <a:srgbClr val="000000"/>
                </a:solidFill>
              </a:rPr>
              <a:t>housing.</a:t>
            </a:r>
            <a:endParaRPr lang="en-US" sz="2000" dirty="0">
              <a:solidFill>
                <a:srgbClr val="000000"/>
              </a:solidFill>
            </a:endParaRPr>
          </a:p>
          <a:p>
            <a:pPr marL="457200" indent="-457200" algn="l">
              <a:buFont typeface="+mj-lt"/>
              <a:buAutoNum type="arabicPeriod"/>
            </a:pPr>
            <a:r>
              <a:rPr lang="en-US" sz="2000" dirty="0">
                <a:solidFill>
                  <a:srgbClr val="000000"/>
                </a:solidFill>
              </a:rPr>
              <a:t>Addressing racial equity be making it illegal to deny tenancy solely because of a prior criminal record. </a:t>
            </a:r>
            <a:endParaRPr lang="en-US" sz="2000" dirty="0" smtClean="0">
              <a:solidFill>
                <a:srgbClr val="000000"/>
              </a:solidFill>
            </a:endParaRPr>
          </a:p>
          <a:p>
            <a:pPr marL="457200" indent="-457200" algn="l">
              <a:buFont typeface="+mj-lt"/>
              <a:buAutoNum type="arabicPeriod"/>
            </a:pPr>
            <a:r>
              <a:rPr lang="en-US" sz="2000" dirty="0" smtClean="0">
                <a:solidFill>
                  <a:srgbClr val="000000"/>
                </a:solidFill>
              </a:rPr>
              <a:t>Increasing </a:t>
            </a:r>
            <a:r>
              <a:rPr lang="en-US" sz="2000" dirty="0">
                <a:solidFill>
                  <a:srgbClr val="000000"/>
                </a:solidFill>
              </a:rPr>
              <a:t>and protecting funding for homeless services and safety net programs </a:t>
            </a:r>
            <a:endParaRPr lang="en-US" sz="2000" dirty="0" smtClean="0">
              <a:solidFill>
                <a:srgbClr val="000000"/>
              </a:solidFill>
            </a:endParaRPr>
          </a:p>
          <a:p>
            <a:pPr marL="457200" indent="-457200" algn="l">
              <a:buFont typeface="+mj-lt"/>
              <a:buAutoNum type="arabicPeriod"/>
            </a:pPr>
            <a:r>
              <a:rPr lang="en-US" sz="2000" dirty="0" smtClean="0">
                <a:solidFill>
                  <a:srgbClr val="000000"/>
                </a:solidFill>
              </a:rPr>
              <a:t>Removing </a:t>
            </a:r>
            <a:r>
              <a:rPr lang="en-US" sz="2000" dirty="0">
                <a:solidFill>
                  <a:srgbClr val="000000"/>
                </a:solidFill>
              </a:rPr>
              <a:t>barriers to housing and improving tenant protections </a:t>
            </a:r>
            <a:endParaRPr lang="en-US" sz="2000" dirty="0" smtClean="0">
              <a:solidFill>
                <a:srgbClr val="000000"/>
              </a:solidFill>
            </a:endParaRPr>
          </a:p>
          <a:p>
            <a:pPr marL="457200" indent="-457200" algn="l">
              <a:buFont typeface="+mj-lt"/>
              <a:buAutoNum type="arabicPeriod"/>
            </a:pPr>
            <a:r>
              <a:rPr lang="en-US" sz="2000" dirty="0" smtClean="0">
                <a:solidFill>
                  <a:srgbClr val="000000"/>
                </a:solidFill>
              </a:rPr>
              <a:t>Increasing </a:t>
            </a:r>
            <a:r>
              <a:rPr lang="en-US" sz="2000" dirty="0">
                <a:solidFill>
                  <a:srgbClr val="000000"/>
                </a:solidFill>
              </a:rPr>
              <a:t>funding for behavioral health care and chemical dependency services.</a:t>
            </a:r>
          </a:p>
          <a:p>
            <a:pPr marL="457200" indent="-457200" algn="l">
              <a:buFont typeface="+mj-lt"/>
              <a:buAutoNum type="arabicPeriod"/>
            </a:pPr>
            <a:r>
              <a:rPr lang="en-US" sz="2000" dirty="0" smtClean="0">
                <a:solidFill>
                  <a:srgbClr val="000000"/>
                </a:solidFill>
              </a:rPr>
              <a:t>Increase </a:t>
            </a:r>
            <a:r>
              <a:rPr lang="en-US" sz="2000" dirty="0">
                <a:solidFill>
                  <a:srgbClr val="000000"/>
                </a:solidFill>
              </a:rPr>
              <a:t>state revenue and transform the state’s regressive tax structure.</a:t>
            </a:r>
          </a:p>
          <a:p>
            <a:pPr marL="457200" indent="-457200" algn="l">
              <a:buFont typeface="+mj-lt"/>
              <a:buAutoNum type="arabicPeriod"/>
            </a:pPr>
            <a:r>
              <a:rPr lang="en-US" sz="2000" dirty="0" smtClean="0">
                <a:solidFill>
                  <a:srgbClr val="000000"/>
                </a:solidFill>
              </a:rPr>
              <a:t>Prohibit </a:t>
            </a:r>
            <a:r>
              <a:rPr lang="en-US" sz="2000" dirty="0">
                <a:solidFill>
                  <a:srgbClr val="000000"/>
                </a:solidFill>
              </a:rPr>
              <a:t>local jurisdictions from criminalizing homelessness.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44736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8650" y="1459044"/>
            <a:ext cx="8394700" cy="5068756"/>
          </a:xfrm>
          <a:noFill/>
        </p:spPr>
        <p:txBody>
          <a:bodyPr>
            <a:noAutofit/>
          </a:bodyPr>
          <a:lstStyle/>
          <a:p>
            <a:pPr algn="l"/>
            <a:r>
              <a:rPr lang="en-US" b="1" dirty="0" smtClean="0">
                <a:solidFill>
                  <a:srgbClr val="000000"/>
                </a:solidFill>
                <a:cs typeface="Avenir Book"/>
              </a:rPr>
              <a:t>We want to hear from you </a:t>
            </a:r>
            <a:br>
              <a:rPr lang="en-US" b="1" dirty="0" smtClean="0">
                <a:solidFill>
                  <a:srgbClr val="000000"/>
                </a:solidFill>
                <a:cs typeface="Avenir Book"/>
              </a:rPr>
            </a:br>
            <a:endParaRPr lang="en-US" sz="800" b="1" dirty="0" smtClean="0">
              <a:solidFill>
                <a:srgbClr val="000000"/>
              </a:solidFill>
              <a:cs typeface="Avenir Book"/>
            </a:endParaRPr>
          </a:p>
          <a:p>
            <a:pPr marL="457200" lvl="0" indent="-457200" algn="l">
              <a:buFont typeface="+mj-lt"/>
              <a:buAutoNum type="arabicPeriod"/>
            </a:pPr>
            <a:r>
              <a:rPr lang="en-US" sz="2800" dirty="0" smtClean="0">
                <a:solidFill>
                  <a:srgbClr val="000000"/>
                </a:solidFill>
              </a:rPr>
              <a:t>Who is willing to commit to meeting with your lawmakers this interim? </a:t>
            </a:r>
            <a:endParaRPr lang="en-US" sz="2800" dirty="0">
              <a:solidFill>
                <a:srgbClr val="000000"/>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403879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101" y="1420944"/>
            <a:ext cx="8394700" cy="5068756"/>
          </a:xfrm>
          <a:noFill/>
        </p:spPr>
        <p:txBody>
          <a:bodyPr>
            <a:noAutofit/>
          </a:bodyPr>
          <a:lstStyle/>
          <a:p>
            <a:pPr algn="l"/>
            <a:r>
              <a:rPr lang="en-US" b="1" dirty="0" smtClean="0">
                <a:solidFill>
                  <a:srgbClr val="000000"/>
                </a:solidFill>
                <a:cs typeface="Avenir Book"/>
              </a:rPr>
              <a:t>We want to hear from you </a:t>
            </a:r>
            <a:br>
              <a:rPr lang="en-US" b="1" dirty="0" smtClean="0">
                <a:solidFill>
                  <a:srgbClr val="000000"/>
                </a:solidFill>
                <a:cs typeface="Avenir Book"/>
              </a:rPr>
            </a:br>
            <a:endParaRPr lang="en-US" sz="800" b="1" dirty="0" smtClean="0">
              <a:solidFill>
                <a:srgbClr val="000000"/>
              </a:solidFill>
              <a:cs typeface="Avenir Book"/>
            </a:endParaRPr>
          </a:p>
          <a:p>
            <a:pPr marL="457200" lvl="0" indent="-457200" algn="l">
              <a:buFont typeface="+mj-lt"/>
              <a:buAutoNum type="arabicPeriod"/>
            </a:pPr>
            <a:r>
              <a:rPr lang="en-US" sz="2800" dirty="0" smtClean="0">
                <a:solidFill>
                  <a:srgbClr val="000000"/>
                </a:solidFill>
              </a:rPr>
              <a:t>Who is willing to commit to meeting with your lawmakers this interim? </a:t>
            </a:r>
          </a:p>
          <a:p>
            <a:pPr marL="457200" lvl="0" indent="-457200" algn="l">
              <a:buFont typeface="+mj-lt"/>
              <a:buAutoNum type="arabicPeriod"/>
            </a:pPr>
            <a:r>
              <a:rPr lang="en-US" sz="2800" dirty="0" smtClean="0">
                <a:solidFill>
                  <a:srgbClr val="000000"/>
                </a:solidFill>
              </a:rPr>
              <a:t>The Housing Alliance has programs and resources to engage advocates! </a:t>
            </a:r>
            <a:endParaRPr lang="en-US" sz="2800" dirty="0">
              <a:solidFill>
                <a:srgbClr val="000000"/>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50" y="301095"/>
            <a:ext cx="1747634" cy="930805"/>
          </a:xfrm>
          <a:prstGeom prst="rect">
            <a:avLst/>
          </a:prstGeom>
        </p:spPr>
      </p:pic>
    </p:spTree>
    <p:extLst>
      <p:ext uri="{BB962C8B-B14F-4D97-AF65-F5344CB8AC3E}">
        <p14:creationId xmlns:p14="http://schemas.microsoft.com/office/powerpoint/2010/main" val="116230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noFill/>
        </p:spPr>
        <p:txBody>
          <a:bodyPr>
            <a:normAutofit/>
          </a:bodyPr>
          <a:lstStyle/>
          <a:p>
            <a:pPr algn="l"/>
            <a:r>
              <a:rPr lang="en-US" sz="1000" b="1" dirty="0" smtClean="0">
                <a:solidFill>
                  <a:schemeClr val="dk1"/>
                </a:solidFill>
                <a:cs typeface="Avenir Book"/>
              </a:rPr>
              <a:t/>
            </a:r>
            <a:br>
              <a:rPr lang="en-US" sz="1000" b="1" dirty="0" smtClean="0">
                <a:solidFill>
                  <a:schemeClr val="dk1"/>
                </a:solidFill>
                <a:cs typeface="Avenir Book"/>
              </a:rPr>
            </a:br>
            <a:r>
              <a:rPr lang="en-US" sz="2800" b="1" dirty="0" smtClean="0">
                <a:solidFill>
                  <a:schemeClr val="tx1"/>
                </a:solidFill>
                <a:cs typeface="Avenir Book"/>
              </a:rPr>
              <a:t>In-district advocacy and lawmaker education will be critical. The Housing Alliance is a resource for engagement: </a:t>
            </a:r>
          </a:p>
          <a:p>
            <a:pPr algn="l"/>
            <a:endParaRPr lang="en-US" sz="1000" dirty="0">
              <a:solidFill>
                <a:schemeClr val="tx1"/>
              </a:solidFill>
              <a:cs typeface="Avenir Book"/>
            </a:endParaRPr>
          </a:p>
          <a:p>
            <a:pPr marL="457200" indent="-457200" algn="l">
              <a:buFont typeface="Arial"/>
              <a:buChar char="•"/>
            </a:pPr>
            <a:r>
              <a:rPr lang="en-US" sz="2800" dirty="0" smtClean="0">
                <a:solidFill>
                  <a:schemeClr val="tx1"/>
                </a:solidFill>
                <a:cs typeface="Avenir Book"/>
              </a:rPr>
              <a:t>Resident Action Project </a:t>
            </a:r>
          </a:p>
          <a:p>
            <a:pPr marL="457200" indent="-457200" algn="l">
              <a:buFont typeface="Arial"/>
              <a:buChar char="•"/>
            </a:pPr>
            <a:r>
              <a:rPr lang="en-US" sz="2800" dirty="0" smtClean="0">
                <a:solidFill>
                  <a:schemeClr val="tx1"/>
                </a:solidFill>
                <a:cs typeface="Avenir Book"/>
              </a:rPr>
              <a:t>Legislative </a:t>
            </a:r>
            <a:r>
              <a:rPr lang="en-US" sz="2800" dirty="0" smtClean="0">
                <a:solidFill>
                  <a:schemeClr val="tx1"/>
                </a:solidFill>
                <a:cs typeface="Avenir Book"/>
              </a:rPr>
              <a:t>District Leads</a:t>
            </a:r>
          </a:p>
          <a:p>
            <a:pPr marL="457200" indent="-457200" algn="l">
              <a:buFont typeface="Arial"/>
              <a:buChar char="•"/>
            </a:pPr>
            <a:r>
              <a:rPr lang="en-US" sz="2800" dirty="0" smtClean="0">
                <a:solidFill>
                  <a:schemeClr val="tx1"/>
                </a:solidFill>
                <a:cs typeface="Avenir Book"/>
              </a:rPr>
              <a:t>Lifting up Stories of Success Campaign</a:t>
            </a:r>
          </a:p>
          <a:p>
            <a:pPr marL="457200" indent="-457200" algn="l">
              <a:buFont typeface="Arial"/>
              <a:buChar char="•"/>
            </a:pPr>
            <a:r>
              <a:rPr lang="en-US" sz="2800" dirty="0" smtClean="0">
                <a:solidFill>
                  <a:schemeClr val="tx1"/>
                </a:solidFill>
                <a:cs typeface="Avenir Book"/>
              </a:rPr>
              <a:t>Voter Engagement</a:t>
            </a:r>
            <a:endParaRPr lang="en-US" sz="2400" dirty="0" smtClean="0">
              <a:solidFill>
                <a:prstClr val="black"/>
              </a:solidFill>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18</a:t>
            </a:fld>
            <a:endParaRPr lang="en-US" dirty="0"/>
          </a:p>
        </p:txBody>
      </p:sp>
    </p:spTree>
    <p:extLst>
      <p:ext uri="{BB962C8B-B14F-4D97-AF65-F5344CB8AC3E}">
        <p14:creationId xmlns:p14="http://schemas.microsoft.com/office/powerpoint/2010/main" val="65012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WLIHA logo.jpg"/>
          <p:cNvPicPr>
            <a:picLocks noChangeAspect="1"/>
          </p:cNvPicPr>
          <p:nvPr/>
        </p:nvPicPr>
        <p:blipFill>
          <a:blip r:embed="rId3"/>
          <a:srcRect/>
          <a:stretch>
            <a:fillRect/>
          </a:stretch>
        </p:blipFill>
        <p:spPr bwMode="auto">
          <a:xfrm>
            <a:off x="776288" y="4257675"/>
            <a:ext cx="2924175" cy="1558925"/>
          </a:xfrm>
          <a:prstGeom prst="rect">
            <a:avLst/>
          </a:prstGeom>
          <a:noFill/>
          <a:ln w="9525">
            <a:noFill/>
            <a:miter lim="800000"/>
            <a:headEnd/>
            <a:tailEnd/>
          </a:ln>
        </p:spPr>
      </p:pic>
      <p:pic>
        <p:nvPicPr>
          <p:cNvPr id="15362" name="Picture 3" descr="cropped-websiterap.png"/>
          <p:cNvPicPr>
            <a:picLocks noChangeAspect="1"/>
          </p:cNvPicPr>
          <p:nvPr/>
        </p:nvPicPr>
        <p:blipFill>
          <a:blip r:embed="rId4"/>
          <a:srcRect/>
          <a:stretch>
            <a:fillRect/>
          </a:stretch>
        </p:blipFill>
        <p:spPr bwMode="auto">
          <a:xfrm>
            <a:off x="652463" y="693738"/>
            <a:ext cx="3048000" cy="3048000"/>
          </a:xfrm>
          <a:prstGeom prst="rect">
            <a:avLst/>
          </a:prstGeom>
          <a:noFill/>
          <a:ln w="9525">
            <a:noFill/>
            <a:miter lim="800000"/>
            <a:headEnd/>
            <a:tailEnd/>
          </a:ln>
        </p:spPr>
      </p:pic>
      <p:sp>
        <p:nvSpPr>
          <p:cNvPr id="7" name="Rectangle 6"/>
          <p:cNvSpPr/>
          <p:nvPr/>
        </p:nvSpPr>
        <p:spPr>
          <a:xfrm>
            <a:off x="4130675" y="1127125"/>
            <a:ext cx="4572000" cy="1938338"/>
          </a:xfrm>
          <a:prstGeom prst="rect">
            <a:avLst/>
          </a:prstGeom>
        </p:spPr>
        <p:txBody>
          <a:bodyPr>
            <a:spAutoFit/>
          </a:bodyPr>
          <a:lstStyle/>
          <a:p>
            <a:pPr fontAlgn="auto">
              <a:spcBef>
                <a:spcPts val="0"/>
              </a:spcBef>
              <a:spcAft>
                <a:spcPts val="0"/>
              </a:spcAft>
              <a:defRPr/>
            </a:pPr>
            <a:r>
              <a:rPr lang="en-US" sz="2000" dirty="0">
                <a:solidFill>
                  <a:schemeClr val="tx1">
                    <a:lumMod val="75000"/>
                    <a:lumOff val="25000"/>
                  </a:schemeClr>
                </a:solidFill>
                <a:latin typeface="+mn-lt"/>
                <a:cs typeface="+mn-cs"/>
              </a:rPr>
              <a:t>RAP is a statewide network led by people who have experienced housing injustice. Together, we're building power to change state policy through storytelling, organizing, and civic action.</a:t>
            </a:r>
          </a:p>
        </p:txBody>
      </p:sp>
      <p:pic>
        <p:nvPicPr>
          <p:cNvPr id="15364" name="Picture 7" descr="Screen Shot 2018-04-10 at 8.21.23 AM.png"/>
          <p:cNvPicPr>
            <a:picLocks noChangeAspect="1"/>
          </p:cNvPicPr>
          <p:nvPr/>
        </p:nvPicPr>
        <p:blipFill>
          <a:blip r:embed="rId5"/>
          <a:srcRect l="7149" t="-26665" r="-7149" b="26665"/>
          <a:stretch>
            <a:fillRect/>
          </a:stretch>
        </p:blipFill>
        <p:spPr bwMode="auto">
          <a:xfrm>
            <a:off x="4130675" y="2798763"/>
            <a:ext cx="4867275" cy="3405187"/>
          </a:xfrm>
          <a:prstGeom prst="rect">
            <a:avLst/>
          </a:prstGeom>
          <a:noFill/>
          <a:ln w="9525">
            <a:noFill/>
            <a:miter lim="800000"/>
            <a:headEnd/>
            <a:tailEnd/>
          </a:ln>
        </p:spPr>
      </p:pic>
    </p:spTree>
    <p:extLst>
      <p:ext uri="{BB962C8B-B14F-4D97-AF65-F5344CB8AC3E}">
        <p14:creationId xmlns:p14="http://schemas.microsoft.com/office/powerpoint/2010/main" val="259979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noFill/>
        </p:spPr>
        <p:txBody>
          <a:bodyPr>
            <a:noAutofit/>
          </a:bodyPr>
          <a:lstStyle/>
          <a:p>
            <a:r>
              <a:rPr lang="en-US" sz="2000" b="1" dirty="0" smtClean="0">
                <a:solidFill>
                  <a:srgbClr val="000000"/>
                </a:solidFill>
                <a:cs typeface="Avenir Book"/>
              </a:rPr>
              <a:t>Help inform the Housing Alliance </a:t>
            </a:r>
          </a:p>
          <a:p>
            <a:r>
              <a:rPr lang="en-US" sz="2000" b="1" dirty="0" smtClean="0">
                <a:solidFill>
                  <a:srgbClr val="000000"/>
                </a:solidFill>
                <a:cs typeface="Avenir Book"/>
              </a:rPr>
              <a:t>2019 Legislative Agenda</a:t>
            </a:r>
            <a:br>
              <a:rPr lang="en-US" sz="2000" b="1" dirty="0" smtClean="0">
                <a:solidFill>
                  <a:srgbClr val="000000"/>
                </a:solidFill>
                <a:cs typeface="Avenir Book"/>
              </a:rPr>
            </a:br>
            <a:endParaRPr lang="en-US" sz="2000" b="1" dirty="0" smtClean="0">
              <a:solidFill>
                <a:srgbClr val="000000"/>
              </a:solidFill>
              <a:cs typeface="Avenir Book"/>
            </a:endParaRPr>
          </a:p>
          <a:p>
            <a:r>
              <a:rPr lang="en-US" sz="2000" i="1" dirty="0" smtClean="0">
                <a:solidFill>
                  <a:srgbClr val="000000"/>
                </a:solidFill>
                <a:cs typeface="Avenir Book"/>
              </a:rPr>
              <a:t>Thank you for </a:t>
            </a:r>
            <a:r>
              <a:rPr lang="en-US" sz="2000" i="1" dirty="0" smtClean="0">
                <a:solidFill>
                  <a:srgbClr val="000000"/>
                </a:solidFill>
                <a:cs typeface="Avenir Book"/>
              </a:rPr>
              <a:t>joining us today!</a:t>
            </a:r>
            <a:r>
              <a:rPr lang="en-US" sz="2000" i="1" dirty="0" smtClean="0">
                <a:solidFill>
                  <a:srgbClr val="000000"/>
                </a:solidFill>
                <a:cs typeface="Avenir Book"/>
              </a:rPr>
              <a:t/>
            </a:r>
            <a:br>
              <a:rPr lang="en-US" sz="2000" i="1" dirty="0" smtClean="0">
                <a:solidFill>
                  <a:srgbClr val="000000"/>
                </a:solidFill>
                <a:cs typeface="Avenir Book"/>
              </a:rPr>
            </a:br>
            <a:endParaRPr lang="en-US" sz="2000" i="1" dirty="0" smtClean="0">
              <a:solidFill>
                <a:srgbClr val="000000"/>
              </a:solidFill>
              <a:cs typeface="Avenir Book"/>
            </a:endParaRPr>
          </a:p>
          <a:p>
            <a:pPr algn="l"/>
            <a:r>
              <a:rPr lang="en-US" sz="2000" dirty="0" smtClean="0">
                <a:solidFill>
                  <a:srgbClr val="000000"/>
                </a:solidFill>
                <a:cs typeface="Avenir Book"/>
              </a:rPr>
              <a:t>Today’s agenda: </a:t>
            </a:r>
          </a:p>
          <a:p>
            <a:pPr marL="457200" indent="-457200" algn="l">
              <a:buFont typeface="Arial"/>
              <a:buChar char="•"/>
            </a:pPr>
            <a:r>
              <a:rPr lang="en-US" sz="2000" dirty="0" smtClean="0">
                <a:solidFill>
                  <a:srgbClr val="000000"/>
                </a:solidFill>
                <a:cs typeface="Avenir Book"/>
              </a:rPr>
              <a:t>Introductions</a:t>
            </a:r>
          </a:p>
          <a:p>
            <a:pPr marL="457200" indent="-457200" algn="l">
              <a:buFont typeface="Arial"/>
              <a:buChar char="•"/>
            </a:pPr>
            <a:r>
              <a:rPr lang="en-US" sz="2000" dirty="0" smtClean="0">
                <a:solidFill>
                  <a:srgbClr val="000000"/>
                </a:solidFill>
                <a:cs typeface="Avenir Book"/>
              </a:rPr>
              <a:t>Housing Alliance Agenda Setting Process</a:t>
            </a:r>
          </a:p>
          <a:p>
            <a:pPr marL="457200" indent="-457200" algn="l">
              <a:buFont typeface="Arial"/>
              <a:buChar char="•"/>
            </a:pPr>
            <a:r>
              <a:rPr lang="en-US" sz="2000" dirty="0" smtClean="0">
                <a:solidFill>
                  <a:srgbClr val="000000"/>
                </a:solidFill>
                <a:cs typeface="Avenir Book"/>
              </a:rPr>
              <a:t>Overview of 2018 legislative outcomes &amp; look ahead to 2019</a:t>
            </a:r>
          </a:p>
          <a:p>
            <a:pPr marL="457200" indent="-457200" algn="l">
              <a:buFont typeface="Arial"/>
              <a:buChar char="•"/>
            </a:pPr>
            <a:r>
              <a:rPr lang="en-US" sz="2000" dirty="0" smtClean="0">
                <a:solidFill>
                  <a:srgbClr val="000000"/>
                </a:solidFill>
                <a:cs typeface="Avenir Book"/>
              </a:rPr>
              <a:t>Group discussion on 2019 state legislative priorities </a:t>
            </a:r>
          </a:p>
          <a:p>
            <a:pPr marL="457200" indent="-457200" algn="l">
              <a:buFont typeface="Arial"/>
              <a:buChar char="•"/>
            </a:pPr>
            <a:r>
              <a:rPr lang="en-US" sz="2000" dirty="0" smtClean="0">
                <a:solidFill>
                  <a:srgbClr val="000000"/>
                </a:solidFill>
                <a:cs typeface="Avenir Book"/>
              </a:rPr>
              <a:t>In-district advocacy and Housing Alliance resources</a:t>
            </a:r>
          </a:p>
        </p:txBody>
      </p:sp>
      <p:sp>
        <p:nvSpPr>
          <p:cNvPr id="4" name="Slide Number Placeholder 3"/>
          <p:cNvSpPr>
            <a:spLocks noGrp="1"/>
          </p:cNvSpPr>
          <p:nvPr>
            <p:ph type="sldNum" sz="quarter" idx="12"/>
          </p:nvPr>
        </p:nvSpPr>
        <p:spPr/>
        <p:txBody>
          <a:bodyPr/>
          <a:lstStyle/>
          <a:p>
            <a:fld id="{0B1B7D09-0515-C54E-B570-69489415FE53}" type="slidenum">
              <a:rPr lang="en-US" smtClean="0"/>
              <a:t>2</a:t>
            </a:fld>
            <a:endParaRPr lang="en-US" dirty="0"/>
          </a:p>
        </p:txBody>
      </p:sp>
    </p:spTree>
    <p:extLst>
      <p:ext uri="{BB962C8B-B14F-4D97-AF65-F5344CB8AC3E}">
        <p14:creationId xmlns:p14="http://schemas.microsoft.com/office/powerpoint/2010/main" val="113918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noFill/>
        </p:spPr>
        <p:txBody>
          <a:bodyPr>
            <a:normAutofit/>
          </a:bodyPr>
          <a:lstStyle/>
          <a:p>
            <a:r>
              <a:rPr lang="en-US" sz="1000" b="1" dirty="0" smtClean="0">
                <a:solidFill>
                  <a:schemeClr val="dk1"/>
                </a:solidFill>
                <a:cs typeface="Avenir Book"/>
              </a:rPr>
              <a:t/>
            </a:r>
            <a:br>
              <a:rPr lang="en-US" sz="1000" b="1" dirty="0" smtClean="0">
                <a:solidFill>
                  <a:schemeClr val="dk1"/>
                </a:solidFill>
                <a:cs typeface="Avenir Book"/>
              </a:rPr>
            </a:br>
            <a:endParaRPr lang="en-US" sz="2400" dirty="0" smtClean="0">
              <a:solidFill>
                <a:schemeClr val="tx1"/>
              </a:solidFill>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20</a:t>
            </a:fld>
            <a:endParaRPr lang="en-US" dirty="0"/>
          </a:p>
        </p:txBody>
      </p:sp>
      <p:pic>
        <p:nvPicPr>
          <p:cNvPr id="6" name="Content Placeholder 3" descr="HLIHA_2017_HHAD_-412.jpg"/>
          <p:cNvPicPr>
            <a:picLocks noGrp="1" noChangeAspect="1"/>
          </p:cNvPicPr>
          <p:nvPr/>
        </p:nvPicPr>
        <p:blipFill rotWithShape="1">
          <a:blip r:embed="rId4" cstate="print">
            <a:extLst>
              <a:ext uri="{28A0092B-C50C-407E-A947-70E740481C1C}">
                <a14:useLocalDpi xmlns:a14="http://schemas.microsoft.com/office/drawing/2010/main" val="0"/>
              </a:ext>
            </a:extLst>
          </a:blip>
          <a:srcRect l="20256" t="10675" r="8471" b="-176"/>
          <a:stretch/>
        </p:blipFill>
        <p:spPr>
          <a:xfrm>
            <a:off x="4216400" y="2083407"/>
            <a:ext cx="4838700" cy="4050694"/>
          </a:xfrm>
          <a:prstGeom prst="rect">
            <a:avLst/>
          </a:prstGeom>
        </p:spPr>
      </p:pic>
      <p:sp>
        <p:nvSpPr>
          <p:cNvPr id="2" name="TextBox 1"/>
          <p:cNvSpPr txBox="1"/>
          <p:nvPr/>
        </p:nvSpPr>
        <p:spPr>
          <a:xfrm>
            <a:off x="241300" y="2058810"/>
            <a:ext cx="3860800" cy="4816704"/>
          </a:xfrm>
          <a:prstGeom prst="rect">
            <a:avLst/>
          </a:prstGeom>
          <a:noFill/>
        </p:spPr>
        <p:txBody>
          <a:bodyPr wrap="square" rtlCol="0">
            <a:spAutoFit/>
          </a:bodyPr>
          <a:lstStyle/>
          <a:p>
            <a:r>
              <a:rPr lang="en-US" sz="2800" b="1" dirty="0" smtClean="0"/>
              <a:t>Legislative </a:t>
            </a:r>
            <a:r>
              <a:rPr lang="en-US" sz="2800" b="1" dirty="0"/>
              <a:t>District </a:t>
            </a:r>
            <a:r>
              <a:rPr lang="en-US" sz="2800" b="1" dirty="0" smtClean="0"/>
              <a:t>Leaders</a:t>
            </a:r>
            <a:r>
              <a:rPr lang="en-US" sz="2800" b="1" dirty="0"/>
              <a:t/>
            </a:r>
            <a:br>
              <a:rPr lang="en-US" sz="2800" b="1" dirty="0"/>
            </a:br>
            <a:endParaRPr lang="en-US" sz="900" b="1" dirty="0"/>
          </a:p>
          <a:p>
            <a:r>
              <a:rPr lang="en-US" sz="2800" dirty="0"/>
              <a:t>Building a base of leaders from each of the state’s 49 legislative districts who will build relationships with their lawmakers and mobilize their community to advocate! </a:t>
            </a:r>
          </a:p>
          <a:p>
            <a:endParaRPr lang="en-US" dirty="0"/>
          </a:p>
        </p:txBody>
      </p:sp>
    </p:spTree>
    <p:extLst>
      <p:ext uri="{BB962C8B-B14F-4D97-AF65-F5344CB8AC3E}">
        <p14:creationId xmlns:p14="http://schemas.microsoft.com/office/powerpoint/2010/main" val="144229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LIHA_2017_HHAD_-15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678" y="2977219"/>
            <a:ext cx="4024122" cy="2682748"/>
          </a:xfrm>
          <a:prstGeom prst="rect">
            <a:avLst/>
          </a:prstGeom>
        </p:spPr>
      </p:pic>
      <p:pic>
        <p:nvPicPr>
          <p:cNvPr id="5" name="Picture 4" descr="WLIHA new logo 20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2300" y="1752600"/>
            <a:ext cx="8699499" cy="4428067"/>
          </a:xfrm>
          <a:noFill/>
        </p:spPr>
        <p:txBody>
          <a:bodyPr>
            <a:normAutofit/>
          </a:bodyPr>
          <a:lstStyle/>
          <a:p>
            <a:pPr algn="l"/>
            <a:r>
              <a:rPr lang="en-US" sz="2800" b="1" dirty="0" smtClean="0">
                <a:solidFill>
                  <a:srgbClr val="000000"/>
                </a:solidFill>
                <a:cs typeface="Avenir Book"/>
              </a:rPr>
              <a:t>Personal </a:t>
            </a:r>
            <a:r>
              <a:rPr lang="en-US" sz="2800" b="1" dirty="0">
                <a:solidFill>
                  <a:srgbClr val="000000"/>
                </a:solidFill>
                <a:cs typeface="Avenir Book"/>
              </a:rPr>
              <a:t>s</a:t>
            </a:r>
            <a:r>
              <a:rPr lang="en-US" sz="2800" b="1" dirty="0" smtClean="0">
                <a:solidFill>
                  <a:srgbClr val="000000"/>
                </a:solidFill>
                <a:cs typeface="Avenir Book"/>
              </a:rPr>
              <a:t>tories are the key to lawmaker education.</a:t>
            </a:r>
          </a:p>
        </p:txBody>
      </p:sp>
      <p:sp>
        <p:nvSpPr>
          <p:cNvPr id="4" name="Slide Number Placeholder 3"/>
          <p:cNvSpPr>
            <a:spLocks noGrp="1"/>
          </p:cNvSpPr>
          <p:nvPr>
            <p:ph type="sldNum" sz="quarter" idx="12"/>
          </p:nvPr>
        </p:nvSpPr>
        <p:spPr/>
        <p:txBody>
          <a:bodyPr/>
          <a:lstStyle/>
          <a:p>
            <a:fld id="{0B1B7D09-0515-C54E-B570-69489415FE53}" type="slidenum">
              <a:rPr lang="en-US" smtClean="0"/>
              <a:t>21</a:t>
            </a:fld>
            <a:endParaRPr lang="en-US" dirty="0"/>
          </a:p>
        </p:txBody>
      </p:sp>
      <p:sp>
        <p:nvSpPr>
          <p:cNvPr id="2" name="TextBox 1"/>
          <p:cNvSpPr txBox="1"/>
          <p:nvPr/>
        </p:nvSpPr>
        <p:spPr>
          <a:xfrm>
            <a:off x="711200" y="2684086"/>
            <a:ext cx="3822700" cy="4093428"/>
          </a:xfrm>
          <a:prstGeom prst="rect">
            <a:avLst/>
          </a:prstGeom>
          <a:noFill/>
        </p:spPr>
        <p:txBody>
          <a:bodyPr wrap="square" rtlCol="0">
            <a:spAutoFit/>
          </a:bodyPr>
          <a:lstStyle/>
          <a:p>
            <a:pPr marL="285750" indent="-285750">
              <a:buFont typeface="Arial"/>
              <a:buChar char="•"/>
            </a:pPr>
            <a:r>
              <a:rPr lang="en-US" sz="2000" dirty="0" smtClean="0"/>
              <a:t>Personal stories move lawmakers more than facts alone.</a:t>
            </a:r>
            <a:br>
              <a:rPr lang="en-US" sz="2000" dirty="0" smtClean="0"/>
            </a:br>
            <a:endParaRPr lang="en-US" sz="2000" dirty="0" smtClean="0"/>
          </a:p>
          <a:p>
            <a:pPr marL="285750" indent="-285750">
              <a:buFont typeface="Arial"/>
              <a:buChar char="•"/>
            </a:pPr>
            <a:r>
              <a:rPr lang="en-US" sz="2000" dirty="0" smtClean="0"/>
              <a:t>Lawmakers are more likely remember personal stories.</a:t>
            </a:r>
            <a:br>
              <a:rPr lang="en-US" sz="2000" dirty="0" smtClean="0"/>
            </a:br>
            <a:r>
              <a:rPr lang="en-US" sz="2000" dirty="0" smtClean="0"/>
              <a:t> </a:t>
            </a:r>
          </a:p>
          <a:p>
            <a:pPr marL="285750" indent="-285750">
              <a:buFont typeface="Arial"/>
              <a:buChar char="•"/>
            </a:pPr>
            <a:r>
              <a:rPr lang="en-US" sz="2000" dirty="0" smtClean="0"/>
              <a:t>Lawmakers are often compelled to action by personal stories. </a:t>
            </a:r>
          </a:p>
          <a:p>
            <a:endParaRPr lang="en-US" sz="2000" dirty="0" smtClean="0"/>
          </a:p>
          <a:p>
            <a:pPr marL="285750" indent="-285750">
              <a:buFont typeface="Arial"/>
              <a:buChar char="•"/>
            </a:pPr>
            <a:r>
              <a:rPr lang="en-US" sz="2000" dirty="0" smtClean="0"/>
              <a:t>Sharing your story to move public policy can be empowering and impactful.</a:t>
            </a:r>
            <a:endParaRPr lang="en-US" sz="2000" dirty="0"/>
          </a:p>
        </p:txBody>
      </p:sp>
    </p:spTree>
    <p:extLst>
      <p:ext uri="{BB962C8B-B14F-4D97-AF65-F5344CB8AC3E}">
        <p14:creationId xmlns:p14="http://schemas.microsoft.com/office/powerpoint/2010/main" val="38421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214490" y="2198510"/>
            <a:ext cx="2840228" cy="4786490"/>
          </a:xfrm>
          <a:noFill/>
        </p:spPr>
        <p:txBody>
          <a:bodyPr>
            <a:noAutofit/>
          </a:bodyPr>
          <a:lstStyle/>
          <a:p>
            <a:endParaRPr lang="en-US" sz="800" dirty="0"/>
          </a:p>
          <a:p>
            <a:pPr marL="342900" indent="-342900" algn="l">
              <a:buFont typeface="Arial"/>
              <a:buChar char="•"/>
            </a:pPr>
            <a:r>
              <a:rPr lang="en-US" sz="2000" dirty="0">
                <a:solidFill>
                  <a:srgbClr val="000000"/>
                </a:solidFill>
              </a:rPr>
              <a:t>Who's in elected office </a:t>
            </a:r>
            <a:r>
              <a:rPr lang="en-US" sz="2000" dirty="0" smtClean="0">
                <a:solidFill>
                  <a:srgbClr val="000000"/>
                </a:solidFill>
              </a:rPr>
              <a:t>impacts what </a:t>
            </a:r>
            <a:r>
              <a:rPr lang="en-US" sz="2000" dirty="0">
                <a:solidFill>
                  <a:srgbClr val="000000"/>
                </a:solidFill>
              </a:rPr>
              <a:t>we can accomplish each legislative </a:t>
            </a:r>
            <a:r>
              <a:rPr lang="en-US" sz="2000" dirty="0" smtClean="0">
                <a:solidFill>
                  <a:srgbClr val="000000"/>
                </a:solidFill>
              </a:rPr>
              <a:t>session.</a:t>
            </a:r>
            <a:endParaRPr lang="en-US" sz="2000" dirty="0">
              <a:solidFill>
                <a:srgbClr val="000000"/>
              </a:solidFill>
            </a:endParaRPr>
          </a:p>
          <a:p>
            <a:pPr marL="342900" indent="-342900" algn="l">
              <a:buFont typeface="Arial"/>
              <a:buChar char="•"/>
            </a:pPr>
            <a:r>
              <a:rPr lang="en-US" sz="2000" dirty="0">
                <a:solidFill>
                  <a:srgbClr val="000000"/>
                </a:solidFill>
              </a:rPr>
              <a:t>Our sister organization, the Action Fund, works to develop and elect housing champions through candidate endorsements, education, and voter </a:t>
            </a:r>
            <a:r>
              <a:rPr lang="en-US" sz="2000" dirty="0" smtClean="0">
                <a:solidFill>
                  <a:srgbClr val="000000"/>
                </a:solidFill>
              </a:rPr>
              <a:t>turnout. </a:t>
            </a:r>
          </a:p>
        </p:txBody>
      </p:sp>
      <p:sp>
        <p:nvSpPr>
          <p:cNvPr id="4" name="Slide Number Placeholder 3"/>
          <p:cNvSpPr>
            <a:spLocks noGrp="1"/>
          </p:cNvSpPr>
          <p:nvPr>
            <p:ph type="sldNum" sz="quarter" idx="12"/>
          </p:nvPr>
        </p:nvSpPr>
        <p:spPr/>
        <p:txBody>
          <a:bodyPr/>
          <a:lstStyle/>
          <a:p>
            <a:fld id="{0B1B7D09-0515-C54E-B570-69489415FE53}" type="slidenum">
              <a:rPr lang="en-US" smtClean="0"/>
              <a:t>22</a:t>
            </a:fld>
            <a:endParaRPr lang="en-US" dirty="0"/>
          </a:p>
        </p:txBody>
      </p:sp>
      <p:pic>
        <p:nvPicPr>
          <p:cNvPr id="2" name="Picture 1" descr="voter registration image.tiff"/>
          <p:cNvPicPr>
            <a:picLocks noChangeAspect="1"/>
          </p:cNvPicPr>
          <p:nvPr/>
        </p:nvPicPr>
        <p:blipFill rotWithShape="1">
          <a:blip r:embed="rId4">
            <a:extLst>
              <a:ext uri="{28A0092B-C50C-407E-A947-70E740481C1C}">
                <a14:useLocalDpi xmlns:a14="http://schemas.microsoft.com/office/drawing/2010/main" val="0"/>
              </a:ext>
            </a:extLst>
          </a:blip>
          <a:srcRect l="4234" t="2394" r="6250" b="9309"/>
          <a:stretch/>
        </p:blipFill>
        <p:spPr>
          <a:xfrm>
            <a:off x="3289300" y="2463800"/>
            <a:ext cx="5638800" cy="4216400"/>
          </a:xfrm>
          <a:prstGeom prst="rect">
            <a:avLst/>
          </a:prstGeom>
        </p:spPr>
      </p:pic>
      <p:sp>
        <p:nvSpPr>
          <p:cNvPr id="7" name="TextBox 6"/>
          <p:cNvSpPr txBox="1"/>
          <p:nvPr/>
        </p:nvSpPr>
        <p:spPr>
          <a:xfrm>
            <a:off x="482600" y="1739900"/>
            <a:ext cx="8556349" cy="584776"/>
          </a:xfrm>
          <a:prstGeom prst="rect">
            <a:avLst/>
          </a:prstGeom>
          <a:noFill/>
        </p:spPr>
        <p:txBody>
          <a:bodyPr wrap="none" rtlCol="0">
            <a:spAutoFit/>
          </a:bodyPr>
          <a:lstStyle/>
          <a:p>
            <a:r>
              <a:rPr lang="en-US" sz="3200" b="1" dirty="0" smtClean="0"/>
              <a:t>Engaging voters to change the political landscape</a:t>
            </a:r>
            <a:endParaRPr lang="en-US" sz="3200" b="1" dirty="0"/>
          </a:p>
        </p:txBody>
      </p:sp>
    </p:spTree>
    <p:extLst>
      <p:ext uri="{BB962C8B-B14F-4D97-AF65-F5344CB8AC3E}">
        <p14:creationId xmlns:p14="http://schemas.microsoft.com/office/powerpoint/2010/main" val="254913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2095"/>
            <a:ext cx="9144001" cy="6897156"/>
          </a:xfrm>
          <a:prstGeom prst="rect">
            <a:avLst/>
          </a:prstGeom>
        </p:spPr>
      </p:pic>
      <p:sp>
        <p:nvSpPr>
          <p:cNvPr id="2" name="Title 1"/>
          <p:cNvSpPr>
            <a:spLocks noGrp="1"/>
          </p:cNvSpPr>
          <p:nvPr>
            <p:ph type="ctrTitle"/>
          </p:nvPr>
        </p:nvSpPr>
        <p:spPr>
          <a:xfrm>
            <a:off x="2257778" y="182562"/>
            <a:ext cx="6200422" cy="1972079"/>
          </a:xfrm>
        </p:spPr>
        <p:txBody>
          <a:bodyPr>
            <a:noAutofit/>
          </a:bodyPr>
          <a:lstStyle/>
          <a:p>
            <a:r>
              <a:rPr lang="en-US" sz="4000" dirty="0" smtClean="0">
                <a:latin typeface="Helvetica"/>
                <a:cs typeface="Helvetica"/>
              </a:rPr>
              <a:t/>
            </a:r>
            <a:br>
              <a:rPr lang="en-US" sz="4000" dirty="0" smtClean="0">
                <a:latin typeface="Helvetica"/>
                <a:cs typeface="Helvetica"/>
              </a:rPr>
            </a:br>
            <a:r>
              <a:rPr lang="en-US" sz="3200" b="1" dirty="0" smtClean="0"/>
              <a:t> </a:t>
            </a:r>
            <a:r>
              <a:rPr lang="en-US" sz="3200" dirty="0" smtClean="0">
                <a:effectLst/>
              </a:rPr>
              <a:t> </a:t>
            </a:r>
            <a:endParaRPr lang="en-US" sz="3200" i="1" dirty="0"/>
          </a:p>
        </p:txBody>
      </p:sp>
      <p:sp>
        <p:nvSpPr>
          <p:cNvPr id="3" name="Subtitle 2"/>
          <p:cNvSpPr>
            <a:spLocks noGrp="1"/>
          </p:cNvSpPr>
          <p:nvPr>
            <p:ph type="subTitle" idx="1"/>
          </p:nvPr>
        </p:nvSpPr>
        <p:spPr>
          <a:xfrm>
            <a:off x="620889" y="1919111"/>
            <a:ext cx="7972778" cy="4261556"/>
          </a:xfrm>
          <a:noFill/>
        </p:spPr>
        <p:txBody>
          <a:bodyPr>
            <a:normAutofit/>
          </a:bodyPr>
          <a:lstStyle/>
          <a:p>
            <a:endParaRPr lang="en-US" sz="2800" b="1" dirty="0" smtClean="0">
              <a:solidFill>
                <a:schemeClr val="dk1"/>
              </a:solidFill>
              <a:latin typeface="Helvetica"/>
              <a:cs typeface="Helvetica"/>
            </a:endParaRPr>
          </a:p>
          <a:p>
            <a:r>
              <a:rPr lang="en-US" sz="2800" b="1" dirty="0" smtClean="0">
                <a:solidFill>
                  <a:schemeClr val="tx1"/>
                </a:solidFill>
                <a:latin typeface="Helvetica"/>
                <a:cs typeface="Helvetica"/>
              </a:rPr>
              <a:t/>
            </a:r>
            <a:br>
              <a:rPr lang="en-US" sz="2800" b="1" dirty="0" smtClean="0">
                <a:solidFill>
                  <a:schemeClr val="tx1"/>
                </a:solidFill>
                <a:latin typeface="Helvetica"/>
                <a:cs typeface="Helvetica"/>
              </a:rPr>
            </a:br>
            <a:endParaRPr lang="en-US" sz="2800" i="1" dirty="0">
              <a:solidFill>
                <a:srgbClr val="000000"/>
              </a:solidFill>
              <a:latin typeface="Helvetica"/>
              <a:cs typeface="Helvetica"/>
            </a:endParaRPr>
          </a:p>
        </p:txBody>
      </p:sp>
      <p:sp>
        <p:nvSpPr>
          <p:cNvPr id="5" name="Slide Number Placeholder 4"/>
          <p:cNvSpPr>
            <a:spLocks noGrp="1"/>
          </p:cNvSpPr>
          <p:nvPr>
            <p:ph type="sldNum" sz="quarter" idx="12"/>
          </p:nvPr>
        </p:nvSpPr>
        <p:spPr/>
        <p:txBody>
          <a:bodyPr/>
          <a:lstStyle/>
          <a:p>
            <a:fld id="{EF72F695-9E5C-2A46-B9FF-B19EAE0BC431}" type="slidenum">
              <a:rPr lang="en-US" smtClean="0"/>
              <a:t>23</a:t>
            </a:fld>
            <a:endParaRPr lang="en-US" dirty="0"/>
          </a:p>
        </p:txBody>
      </p:sp>
      <p:sp>
        <p:nvSpPr>
          <p:cNvPr id="10" name="Rectangle 9"/>
          <p:cNvSpPr/>
          <p:nvPr/>
        </p:nvSpPr>
        <p:spPr>
          <a:xfrm>
            <a:off x="210952" y="284162"/>
            <a:ext cx="8933047" cy="1938992"/>
          </a:xfrm>
          <a:prstGeom prst="rect">
            <a:avLst/>
          </a:prstGeom>
          <a:noFill/>
        </p:spPr>
        <p:txBody>
          <a:bodyPr wrap="square">
            <a:sp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venir Black"/>
                <a:cs typeface="Avenir Black"/>
              </a:rPr>
              <a:t>You are invited! Housing &amp; Homelessness Advocacy Day! January 31</a:t>
            </a:r>
            <a:r>
              <a:rPr lang="en-US" sz="4000" b="1" baseline="30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venir Black"/>
                <a:cs typeface="Avenir Black"/>
              </a:rPr>
              <a:t>st</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venir Black"/>
                <a:cs typeface="Avenir Black"/>
              </a:rPr>
              <a:t>, 2019 in Olympia! </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venir Black"/>
              <a:cs typeface="Avenir Black"/>
            </a:endParaRPr>
          </a:p>
        </p:txBody>
      </p:sp>
    </p:spTree>
    <p:extLst>
      <p:ext uri="{BB962C8B-B14F-4D97-AF65-F5344CB8AC3E}">
        <p14:creationId xmlns:p14="http://schemas.microsoft.com/office/powerpoint/2010/main" val="125574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noFill/>
        </p:spPr>
        <p:txBody>
          <a:bodyPr>
            <a:normAutofit lnSpcReduction="10000"/>
          </a:bodyPr>
          <a:lstStyle/>
          <a:p>
            <a:pPr algn="l"/>
            <a:r>
              <a:rPr lang="en-US" sz="1000" b="1" dirty="0" smtClean="0">
                <a:solidFill>
                  <a:schemeClr val="dk1"/>
                </a:solidFill>
                <a:cs typeface="Avenir Book"/>
              </a:rPr>
              <a:t/>
            </a:r>
            <a:br>
              <a:rPr lang="en-US" sz="1000" b="1" dirty="0" smtClean="0">
                <a:solidFill>
                  <a:schemeClr val="dk1"/>
                </a:solidFill>
                <a:cs typeface="Avenir Book"/>
              </a:rPr>
            </a:br>
            <a:r>
              <a:rPr lang="en-US" sz="2800" b="1" dirty="0" smtClean="0">
                <a:solidFill>
                  <a:schemeClr val="tx1"/>
                </a:solidFill>
                <a:cs typeface="Avenir Book"/>
              </a:rPr>
              <a:t>Please contact the Housing Alliance with any questions: </a:t>
            </a:r>
            <a:br>
              <a:rPr lang="en-US" sz="2800" b="1" dirty="0" smtClean="0">
                <a:solidFill>
                  <a:schemeClr val="tx1"/>
                </a:solidFill>
                <a:cs typeface="Avenir Book"/>
              </a:rPr>
            </a:br>
            <a:endParaRPr lang="en-US" sz="1000" b="1" dirty="0" smtClean="0">
              <a:solidFill>
                <a:schemeClr val="tx1"/>
              </a:solidFill>
              <a:cs typeface="Avenir Book"/>
            </a:endParaRPr>
          </a:p>
          <a:p>
            <a:pPr marL="342900" indent="-342900" algn="l">
              <a:buFont typeface="Arial"/>
              <a:buChar char="•"/>
            </a:pPr>
            <a:r>
              <a:rPr lang="en-US" sz="2400" dirty="0" smtClean="0">
                <a:solidFill>
                  <a:schemeClr val="tx1"/>
                </a:solidFill>
                <a:cs typeface="Avenir Book"/>
              </a:rPr>
              <a:t>Resident Action Project, </a:t>
            </a:r>
            <a:r>
              <a:rPr lang="en-US" sz="2400" dirty="0">
                <a:solidFill>
                  <a:schemeClr val="tx1"/>
                </a:solidFill>
                <a:cs typeface="Avenir Book"/>
              </a:rPr>
              <a:t>Nick </a:t>
            </a:r>
            <a:r>
              <a:rPr lang="en-US" sz="2400" dirty="0" smtClean="0">
                <a:solidFill>
                  <a:schemeClr val="tx1"/>
                </a:solidFill>
                <a:cs typeface="Avenir Book"/>
              </a:rPr>
              <a:t>Wood: </a:t>
            </a:r>
            <a:r>
              <a:rPr lang="en-US" sz="2400" dirty="0" err="1" smtClean="0">
                <a:solidFill>
                  <a:schemeClr val="tx1"/>
                </a:solidFill>
                <a:cs typeface="Avenir Book"/>
              </a:rPr>
              <a:t>nickw@wliha.org</a:t>
            </a:r>
            <a:endParaRPr lang="en-US" sz="2400" dirty="0" smtClean="0">
              <a:solidFill>
                <a:schemeClr val="tx1"/>
              </a:solidFill>
              <a:cs typeface="Avenir Book"/>
            </a:endParaRPr>
          </a:p>
          <a:p>
            <a:pPr marL="342900" indent="-342900" algn="l">
              <a:buFont typeface="Arial"/>
              <a:buChar char="•"/>
            </a:pPr>
            <a:r>
              <a:rPr lang="en-US" sz="2400" dirty="0" smtClean="0">
                <a:solidFill>
                  <a:schemeClr val="tx1"/>
                </a:solidFill>
                <a:cs typeface="Avenir Book"/>
              </a:rPr>
              <a:t>State Policy Agenda, Michele Thomas: </a:t>
            </a:r>
            <a:r>
              <a:rPr lang="en-US" sz="2400" dirty="0" err="1" smtClean="0">
                <a:solidFill>
                  <a:schemeClr val="tx1"/>
                </a:solidFill>
                <a:cs typeface="Avenir Book"/>
              </a:rPr>
              <a:t>michele@wliha.org</a:t>
            </a:r>
            <a:endParaRPr lang="en-US" sz="2400" dirty="0" smtClean="0">
              <a:solidFill>
                <a:schemeClr val="tx1"/>
              </a:solidFill>
              <a:cs typeface="Avenir Book"/>
            </a:endParaRPr>
          </a:p>
          <a:p>
            <a:pPr marL="342900" indent="-342900" algn="l">
              <a:buFont typeface="Arial"/>
              <a:buChar char="•"/>
            </a:pPr>
            <a:r>
              <a:rPr lang="en-US" sz="2400" dirty="0" smtClean="0">
                <a:solidFill>
                  <a:schemeClr val="tx1"/>
                </a:solidFill>
                <a:cs typeface="Avenir Book"/>
              </a:rPr>
              <a:t>Board Advocacy Project &amp; LD Lead Program, </a:t>
            </a:r>
            <a:br>
              <a:rPr lang="en-US" sz="2400" dirty="0" smtClean="0">
                <a:solidFill>
                  <a:schemeClr val="tx1"/>
                </a:solidFill>
                <a:cs typeface="Avenir Book"/>
              </a:rPr>
            </a:br>
            <a:r>
              <a:rPr lang="en-US" sz="2400" dirty="0" err="1" smtClean="0">
                <a:solidFill>
                  <a:schemeClr val="tx1"/>
                </a:solidFill>
                <a:cs typeface="Avenir Book"/>
              </a:rPr>
              <a:t>Dimitri</a:t>
            </a:r>
            <a:r>
              <a:rPr lang="en-US" sz="2400" dirty="0" smtClean="0">
                <a:solidFill>
                  <a:schemeClr val="tx1"/>
                </a:solidFill>
                <a:cs typeface="Avenir Book"/>
              </a:rPr>
              <a:t> </a:t>
            </a:r>
            <a:r>
              <a:rPr lang="en-US" sz="2400" dirty="0" err="1" smtClean="0">
                <a:solidFill>
                  <a:schemeClr val="tx1"/>
                </a:solidFill>
                <a:cs typeface="Avenir Book"/>
              </a:rPr>
              <a:t>Groce</a:t>
            </a:r>
            <a:r>
              <a:rPr lang="en-US" sz="2400" dirty="0" smtClean="0">
                <a:solidFill>
                  <a:schemeClr val="tx1"/>
                </a:solidFill>
                <a:cs typeface="Avenir Book"/>
              </a:rPr>
              <a:t>: </a:t>
            </a:r>
            <a:r>
              <a:rPr lang="en-US" sz="2400" dirty="0" err="1" smtClean="0">
                <a:solidFill>
                  <a:schemeClr val="tx1"/>
                </a:solidFill>
                <a:cs typeface="Avenir Book"/>
              </a:rPr>
              <a:t>dimitriG@wliha.org</a:t>
            </a:r>
            <a:endParaRPr lang="en-US" sz="2400" dirty="0" smtClean="0">
              <a:solidFill>
                <a:schemeClr val="tx1"/>
              </a:solidFill>
              <a:cs typeface="Avenir Book"/>
            </a:endParaRPr>
          </a:p>
          <a:p>
            <a:pPr marL="342900" indent="-342900" algn="l">
              <a:buFont typeface="Arial"/>
              <a:buChar char="•"/>
            </a:pPr>
            <a:r>
              <a:rPr lang="en-US" sz="2400" dirty="0" smtClean="0">
                <a:solidFill>
                  <a:schemeClr val="tx1"/>
                </a:solidFill>
                <a:cs typeface="Avenir Book"/>
              </a:rPr>
              <a:t>Voter Registration and Housing Alliance Action Fund, </a:t>
            </a:r>
            <a:br>
              <a:rPr lang="en-US" sz="2400" dirty="0" smtClean="0">
                <a:solidFill>
                  <a:schemeClr val="tx1"/>
                </a:solidFill>
                <a:cs typeface="Avenir Book"/>
              </a:rPr>
            </a:br>
            <a:r>
              <a:rPr lang="en-US" sz="2400" dirty="0" smtClean="0">
                <a:solidFill>
                  <a:schemeClr val="tx1"/>
                </a:solidFill>
                <a:cs typeface="Avenir Book"/>
              </a:rPr>
              <a:t>Teresa Clark: </a:t>
            </a:r>
            <a:r>
              <a:rPr lang="en-US" sz="2400" dirty="0" err="1" smtClean="0">
                <a:solidFill>
                  <a:schemeClr val="tx1"/>
                </a:solidFill>
                <a:cs typeface="Avenir Book"/>
              </a:rPr>
              <a:t>TeresaC@wliha.org</a:t>
            </a:r>
            <a:r>
              <a:rPr lang="en-US" sz="2400" dirty="0" smtClean="0">
                <a:solidFill>
                  <a:schemeClr val="tx1"/>
                </a:solidFill>
                <a:cs typeface="Avenir Book"/>
              </a:rPr>
              <a:t/>
            </a:r>
            <a:br>
              <a:rPr lang="en-US" sz="2400" dirty="0" smtClean="0">
                <a:solidFill>
                  <a:schemeClr val="tx1"/>
                </a:solidFill>
                <a:cs typeface="Avenir Book"/>
              </a:rPr>
            </a:br>
            <a:endParaRPr lang="en-US" sz="1000" b="1" dirty="0" smtClean="0">
              <a:solidFill>
                <a:schemeClr val="tx1"/>
              </a:solidFill>
              <a:cs typeface="Avenir Book"/>
            </a:endParaRPr>
          </a:p>
          <a:p>
            <a:r>
              <a:rPr lang="en-US" sz="2400" dirty="0" err="1" smtClean="0">
                <a:solidFill>
                  <a:prstClr val="black"/>
                </a:solidFill>
              </a:rPr>
              <a:t>www.wliha.org</a:t>
            </a:r>
            <a:r>
              <a:rPr lang="en-US" sz="2400" dirty="0" smtClean="0">
                <a:solidFill>
                  <a:prstClr val="black"/>
                </a:solidFill>
              </a:rPr>
              <a:t> I 206-442-9455</a:t>
            </a:r>
          </a:p>
        </p:txBody>
      </p:sp>
      <p:sp>
        <p:nvSpPr>
          <p:cNvPr id="4" name="Slide Number Placeholder 3"/>
          <p:cNvSpPr>
            <a:spLocks noGrp="1"/>
          </p:cNvSpPr>
          <p:nvPr>
            <p:ph type="sldNum" sz="quarter" idx="12"/>
          </p:nvPr>
        </p:nvSpPr>
        <p:spPr/>
        <p:txBody>
          <a:bodyPr/>
          <a:lstStyle/>
          <a:p>
            <a:fld id="{0B1B7D09-0515-C54E-B570-69489415FE53}" type="slidenum">
              <a:rPr lang="en-US" smtClean="0"/>
              <a:t>24</a:t>
            </a:fld>
            <a:endParaRPr lang="en-US" dirty="0"/>
          </a:p>
        </p:txBody>
      </p:sp>
    </p:spTree>
    <p:extLst>
      <p:ext uri="{BB962C8B-B14F-4D97-AF65-F5344CB8AC3E}">
        <p14:creationId xmlns:p14="http://schemas.microsoft.com/office/powerpoint/2010/main" val="138094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noFill/>
        </p:spPr>
        <p:txBody>
          <a:bodyPr>
            <a:normAutofit/>
          </a:bodyPr>
          <a:lstStyle/>
          <a:p>
            <a:pPr algn="l"/>
            <a:r>
              <a:rPr lang="en-US" b="1" dirty="0" smtClean="0">
                <a:solidFill>
                  <a:srgbClr val="000000"/>
                </a:solidFill>
                <a:cs typeface="Avenir Book"/>
              </a:rPr>
              <a:t>2019 agenda setting process</a:t>
            </a:r>
            <a:r>
              <a:rPr lang="en-US" b="1" dirty="0">
                <a:solidFill>
                  <a:srgbClr val="000000"/>
                </a:solidFill>
                <a:cs typeface="Avenir Book"/>
              </a:rPr>
              <a:t> </a:t>
            </a:r>
            <a:r>
              <a:rPr lang="en-US" b="1" dirty="0" smtClean="0">
                <a:solidFill>
                  <a:srgbClr val="000000"/>
                </a:solidFill>
                <a:cs typeface="Avenir Book"/>
              </a:rPr>
              <a:t>and timeline</a:t>
            </a:r>
            <a:br>
              <a:rPr lang="en-US" b="1" dirty="0" smtClean="0">
                <a:solidFill>
                  <a:srgbClr val="000000"/>
                </a:solidFill>
                <a:cs typeface="Avenir Book"/>
              </a:rPr>
            </a:br>
            <a:endParaRPr lang="en-US" sz="900" b="1" dirty="0" smtClean="0">
              <a:solidFill>
                <a:srgbClr val="000000"/>
              </a:solidFill>
              <a:cs typeface="Avenir Book"/>
            </a:endParaRPr>
          </a:p>
          <a:p>
            <a:pPr marL="457200" indent="-457200" algn="l">
              <a:buFont typeface="Arial"/>
              <a:buChar char="•"/>
            </a:pPr>
            <a:r>
              <a:rPr lang="en-US" sz="2800" dirty="0" smtClean="0">
                <a:solidFill>
                  <a:srgbClr val="000000"/>
                </a:solidFill>
                <a:cs typeface="Avenir Book"/>
              </a:rPr>
              <a:t>Now </a:t>
            </a:r>
            <a:r>
              <a:rPr lang="mr-IN" sz="2800" dirty="0" smtClean="0">
                <a:solidFill>
                  <a:srgbClr val="000000"/>
                </a:solidFill>
                <a:cs typeface="Avenir Book"/>
              </a:rPr>
              <a:t>–</a:t>
            </a:r>
            <a:r>
              <a:rPr lang="en-US" sz="2800" dirty="0" smtClean="0">
                <a:solidFill>
                  <a:srgbClr val="000000"/>
                </a:solidFill>
                <a:cs typeface="Avenir Book"/>
              </a:rPr>
              <a:t> July: Input from stakeholders statewide</a:t>
            </a:r>
          </a:p>
          <a:p>
            <a:pPr marL="457200" indent="-457200" algn="l">
              <a:buFont typeface="Arial"/>
              <a:buChar char="•"/>
            </a:pPr>
            <a:r>
              <a:rPr lang="en-US" sz="2800" dirty="0" smtClean="0">
                <a:solidFill>
                  <a:srgbClr val="000000"/>
                </a:solidFill>
                <a:cs typeface="Avenir Book"/>
              </a:rPr>
              <a:t>July </a:t>
            </a:r>
            <a:r>
              <a:rPr lang="mr-IN" sz="2800" dirty="0" smtClean="0">
                <a:solidFill>
                  <a:srgbClr val="000000"/>
                </a:solidFill>
                <a:cs typeface="Avenir Book"/>
              </a:rPr>
              <a:t>–</a:t>
            </a:r>
            <a:r>
              <a:rPr lang="en-US" sz="2800" dirty="0" smtClean="0">
                <a:solidFill>
                  <a:srgbClr val="000000"/>
                </a:solidFill>
                <a:cs typeface="Avenir Book"/>
              </a:rPr>
              <a:t> August: Housing Alliance Public Policy committee fine-tunes and sends proposal to board</a:t>
            </a:r>
          </a:p>
          <a:p>
            <a:pPr marL="457200" indent="-457200" algn="l">
              <a:buFont typeface="Arial"/>
              <a:buChar char="•"/>
            </a:pPr>
            <a:r>
              <a:rPr lang="en-US" sz="2800" dirty="0" smtClean="0">
                <a:solidFill>
                  <a:srgbClr val="000000"/>
                </a:solidFill>
                <a:cs typeface="Avenir Book"/>
              </a:rPr>
              <a:t>September: Housing Alliance board votes </a:t>
            </a:r>
          </a:p>
          <a:p>
            <a:pPr marL="457200" indent="-457200" algn="l">
              <a:buFont typeface="Arial"/>
              <a:buChar char="•"/>
            </a:pPr>
            <a:r>
              <a:rPr lang="en-US" sz="2800" dirty="0" smtClean="0">
                <a:solidFill>
                  <a:srgbClr val="000000"/>
                </a:solidFill>
                <a:cs typeface="Avenir Book"/>
              </a:rPr>
              <a:t>Now </a:t>
            </a:r>
            <a:r>
              <a:rPr lang="mr-IN" sz="2800" dirty="0" smtClean="0">
                <a:solidFill>
                  <a:srgbClr val="000000"/>
                </a:solidFill>
                <a:cs typeface="Avenir Book"/>
              </a:rPr>
              <a:t>–</a:t>
            </a:r>
            <a:r>
              <a:rPr lang="en-US" sz="2800" dirty="0" smtClean="0">
                <a:solidFill>
                  <a:srgbClr val="000000"/>
                </a:solidFill>
                <a:cs typeface="Avenir Book"/>
              </a:rPr>
              <a:t> December: Housing Alliance &amp; advocates educate lawmakers</a:t>
            </a:r>
          </a:p>
          <a:p>
            <a:pPr marL="457200" indent="-457200" algn="l">
              <a:buFont typeface="Arial"/>
              <a:buChar char="•"/>
            </a:pPr>
            <a:r>
              <a:rPr lang="en-US" sz="2800" dirty="0" smtClean="0">
                <a:solidFill>
                  <a:srgbClr val="000000"/>
                </a:solidFill>
                <a:cs typeface="Avenir Book"/>
              </a:rPr>
              <a:t>January: 2019 Legislative session starts </a:t>
            </a:r>
          </a:p>
        </p:txBody>
      </p:sp>
      <p:sp>
        <p:nvSpPr>
          <p:cNvPr id="4" name="Slide Number Placeholder 3"/>
          <p:cNvSpPr>
            <a:spLocks noGrp="1"/>
          </p:cNvSpPr>
          <p:nvPr>
            <p:ph type="sldNum" sz="quarter" idx="12"/>
          </p:nvPr>
        </p:nvSpPr>
        <p:spPr/>
        <p:txBody>
          <a:bodyPr/>
          <a:lstStyle/>
          <a:p>
            <a:fld id="{0B1B7D09-0515-C54E-B570-69489415FE53}" type="slidenum">
              <a:rPr lang="en-US" smtClean="0"/>
              <a:t>3</a:t>
            </a:fld>
            <a:endParaRPr lang="en-US" dirty="0"/>
          </a:p>
        </p:txBody>
      </p:sp>
    </p:spTree>
    <p:extLst>
      <p:ext uri="{BB962C8B-B14F-4D97-AF65-F5344CB8AC3E}">
        <p14:creationId xmlns:p14="http://schemas.microsoft.com/office/powerpoint/2010/main" val="236594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754011"/>
            <a:ext cx="7972778" cy="4261556"/>
          </a:xfrm>
          <a:noFill/>
        </p:spPr>
        <p:txBody>
          <a:bodyPr>
            <a:normAutofit fontScale="92500" lnSpcReduction="10000"/>
          </a:bodyPr>
          <a:lstStyle/>
          <a:p>
            <a:r>
              <a:rPr lang="en-US" sz="2800" b="1" dirty="0" smtClean="0">
                <a:solidFill>
                  <a:schemeClr val="tx1"/>
                </a:solidFill>
                <a:cs typeface="Avenir Book"/>
              </a:rPr>
              <a:t>2018 Legislative Outcomes for </a:t>
            </a:r>
          </a:p>
          <a:p>
            <a:r>
              <a:rPr lang="en-US" sz="2800" b="1" dirty="0" smtClean="0">
                <a:solidFill>
                  <a:schemeClr val="tx1"/>
                </a:solidFill>
                <a:cs typeface="Avenir Book"/>
              </a:rPr>
              <a:t>Affordable Housing &amp; Homelessness</a:t>
            </a:r>
            <a:br>
              <a:rPr lang="en-US" sz="2800" b="1" dirty="0" smtClean="0">
                <a:solidFill>
                  <a:schemeClr val="tx1"/>
                </a:solidFill>
                <a:cs typeface="Avenir Book"/>
              </a:rPr>
            </a:br>
            <a:endParaRPr lang="en-US" sz="800" b="1" dirty="0" smtClean="0">
              <a:solidFill>
                <a:schemeClr val="tx1"/>
              </a:solidFill>
              <a:cs typeface="Avenir Book"/>
            </a:endParaRPr>
          </a:p>
          <a:p>
            <a:pPr marL="457200" indent="-457200" algn="l">
              <a:buFont typeface="Arial"/>
              <a:buChar char="•"/>
            </a:pPr>
            <a:r>
              <a:rPr lang="en-US" sz="2000" dirty="0" smtClean="0">
                <a:solidFill>
                  <a:schemeClr val="tx1"/>
                </a:solidFill>
                <a:cs typeface="Avenir Book"/>
              </a:rPr>
              <a:t>Biennial Capital Budget with $107 Million for the Housing Trust Fund = </a:t>
            </a:r>
            <a:r>
              <a:rPr lang="en-US" sz="2000" i="1" dirty="0" smtClean="0">
                <a:solidFill>
                  <a:srgbClr val="008000"/>
                </a:solidFill>
                <a:cs typeface="Avenir Book"/>
              </a:rPr>
              <a:t>passed</a:t>
            </a:r>
            <a:endParaRPr lang="en-US" sz="2000" dirty="0" smtClean="0">
              <a:solidFill>
                <a:schemeClr val="tx1"/>
              </a:solidFill>
              <a:cs typeface="Avenir Book"/>
            </a:endParaRPr>
          </a:p>
          <a:p>
            <a:pPr marL="457200" indent="-457200" algn="l">
              <a:buFont typeface="Arial"/>
              <a:buChar char="•"/>
            </a:pPr>
            <a:r>
              <a:rPr lang="en-US" sz="2000" dirty="0" smtClean="0">
                <a:solidFill>
                  <a:schemeClr val="tx1"/>
                </a:solidFill>
                <a:cs typeface="Avenir Book"/>
              </a:rPr>
              <a:t>HB 1570/</a:t>
            </a:r>
            <a:r>
              <a:rPr lang="en-US" sz="2000" dirty="0" err="1" smtClean="0">
                <a:solidFill>
                  <a:schemeClr val="tx1"/>
                </a:solidFill>
                <a:cs typeface="Avenir Book"/>
              </a:rPr>
              <a:t>Macri</a:t>
            </a:r>
            <a:r>
              <a:rPr lang="en-US" sz="2000" dirty="0" smtClean="0">
                <a:solidFill>
                  <a:schemeClr val="tx1"/>
                </a:solidFill>
                <a:cs typeface="Avenir Book"/>
              </a:rPr>
              <a:t> = </a:t>
            </a:r>
            <a:r>
              <a:rPr lang="en-US" sz="2000" i="1" dirty="0" smtClean="0">
                <a:solidFill>
                  <a:srgbClr val="008000"/>
                </a:solidFill>
                <a:cs typeface="Avenir Book"/>
              </a:rPr>
              <a:t>passed</a:t>
            </a:r>
          </a:p>
          <a:p>
            <a:pPr marL="457200" indent="-457200" algn="l">
              <a:buFont typeface="Arial"/>
              <a:buChar char="•"/>
            </a:pPr>
            <a:r>
              <a:rPr lang="en-US" sz="2000" dirty="0" smtClean="0">
                <a:solidFill>
                  <a:schemeClr val="tx1"/>
                </a:solidFill>
                <a:cs typeface="Avenir Book"/>
              </a:rPr>
              <a:t>HB 2578/</a:t>
            </a:r>
            <a:r>
              <a:rPr lang="en-US" sz="2000" dirty="0" err="1" smtClean="0">
                <a:solidFill>
                  <a:schemeClr val="tx1"/>
                </a:solidFill>
                <a:cs typeface="Avenir Book"/>
              </a:rPr>
              <a:t>Riccelli</a:t>
            </a:r>
            <a:r>
              <a:rPr lang="en-US" sz="2000" dirty="0" smtClean="0">
                <a:solidFill>
                  <a:schemeClr val="tx1"/>
                </a:solidFill>
                <a:cs typeface="Avenir Book"/>
              </a:rPr>
              <a:t> = </a:t>
            </a:r>
            <a:r>
              <a:rPr lang="en-US" sz="2000" i="1" dirty="0" smtClean="0">
                <a:solidFill>
                  <a:srgbClr val="008000"/>
                </a:solidFill>
                <a:cs typeface="Avenir Book"/>
              </a:rPr>
              <a:t>passed</a:t>
            </a:r>
          </a:p>
          <a:p>
            <a:pPr marL="457200" indent="-457200" algn="l">
              <a:buFont typeface="Arial"/>
              <a:buChar char="•"/>
            </a:pPr>
            <a:r>
              <a:rPr lang="en-US" sz="2000" dirty="0" smtClean="0">
                <a:solidFill>
                  <a:srgbClr val="000000"/>
                </a:solidFill>
                <a:cs typeface="Avenir Book"/>
              </a:rPr>
              <a:t>HB 2667/</a:t>
            </a:r>
            <a:r>
              <a:rPr lang="en-US" sz="2000" dirty="0" err="1" smtClean="0">
                <a:solidFill>
                  <a:srgbClr val="000000"/>
                </a:solidFill>
                <a:cs typeface="Avenir Book"/>
              </a:rPr>
              <a:t>Macri</a:t>
            </a:r>
            <a:r>
              <a:rPr lang="en-US" sz="2000" dirty="0" smtClean="0">
                <a:solidFill>
                  <a:srgbClr val="000000"/>
                </a:solidFill>
                <a:cs typeface="Avenir Book"/>
              </a:rPr>
              <a:t> = </a:t>
            </a:r>
            <a:r>
              <a:rPr lang="en-US" sz="2000" i="1" dirty="0" smtClean="0">
                <a:solidFill>
                  <a:srgbClr val="008000"/>
                </a:solidFill>
                <a:cs typeface="Avenir Book"/>
              </a:rPr>
              <a:t>passed</a:t>
            </a:r>
          </a:p>
          <a:p>
            <a:pPr marL="457200" indent="-457200" algn="l">
              <a:buFont typeface="Arial"/>
              <a:buChar char="•"/>
            </a:pPr>
            <a:r>
              <a:rPr lang="en-US" sz="2000" dirty="0" smtClean="0">
                <a:solidFill>
                  <a:srgbClr val="000000"/>
                </a:solidFill>
                <a:cs typeface="Avenir Book"/>
              </a:rPr>
              <a:t>HB 2444/</a:t>
            </a:r>
            <a:r>
              <a:rPr lang="en-US" sz="2000" dirty="0" err="1" smtClean="0">
                <a:solidFill>
                  <a:srgbClr val="000000"/>
                </a:solidFill>
                <a:cs typeface="Avenir Book"/>
              </a:rPr>
              <a:t>Slatter</a:t>
            </a:r>
            <a:r>
              <a:rPr lang="en-US" sz="2000" dirty="0" smtClean="0">
                <a:solidFill>
                  <a:srgbClr val="000000"/>
                </a:solidFill>
                <a:cs typeface="Avenir Book"/>
              </a:rPr>
              <a:t> = </a:t>
            </a:r>
            <a:r>
              <a:rPr lang="en-US" sz="2000" i="1" dirty="0" smtClean="0">
                <a:solidFill>
                  <a:srgbClr val="008000"/>
                </a:solidFill>
                <a:cs typeface="Avenir Book"/>
              </a:rPr>
              <a:t>passed</a:t>
            </a:r>
          </a:p>
          <a:p>
            <a:pPr marL="457200" indent="-457200" algn="l">
              <a:buFont typeface="Arial"/>
              <a:buChar char="•"/>
            </a:pPr>
            <a:r>
              <a:rPr lang="en-US" sz="2000" dirty="0" smtClean="0">
                <a:solidFill>
                  <a:srgbClr val="000000"/>
                </a:solidFill>
                <a:cs typeface="Avenir Book"/>
              </a:rPr>
              <a:t>HB 2382/</a:t>
            </a:r>
            <a:r>
              <a:rPr lang="en-US" sz="2000" dirty="0" err="1" smtClean="0">
                <a:solidFill>
                  <a:srgbClr val="000000"/>
                </a:solidFill>
                <a:cs typeface="Avenir Book"/>
              </a:rPr>
              <a:t>Ryu</a:t>
            </a:r>
            <a:r>
              <a:rPr lang="en-US" sz="2000" dirty="0" smtClean="0">
                <a:solidFill>
                  <a:srgbClr val="000000"/>
                </a:solidFill>
                <a:cs typeface="Avenir Book"/>
              </a:rPr>
              <a:t> = </a:t>
            </a:r>
            <a:r>
              <a:rPr lang="en-US" sz="2000" i="1" dirty="0" smtClean="0">
                <a:solidFill>
                  <a:srgbClr val="008000"/>
                </a:solidFill>
                <a:cs typeface="Avenir Book"/>
              </a:rPr>
              <a:t>passed</a:t>
            </a:r>
          </a:p>
          <a:p>
            <a:pPr marL="457200" indent="-457200" algn="l">
              <a:buFont typeface="Arial"/>
              <a:buChar char="•"/>
            </a:pPr>
            <a:r>
              <a:rPr lang="en-US" sz="2000" dirty="0" smtClean="0">
                <a:solidFill>
                  <a:srgbClr val="000000"/>
                </a:solidFill>
                <a:cs typeface="Avenir Book"/>
              </a:rPr>
              <a:t>HB 1239/Sullivan = </a:t>
            </a:r>
            <a:r>
              <a:rPr lang="en-US" sz="2000" i="1" dirty="0" smtClean="0">
                <a:solidFill>
                  <a:srgbClr val="008000"/>
                </a:solidFill>
                <a:cs typeface="Avenir Book"/>
              </a:rPr>
              <a:t>passed</a:t>
            </a:r>
          </a:p>
          <a:p>
            <a:pPr marL="457200" indent="-457200" algn="l">
              <a:buFont typeface="Arial"/>
              <a:buChar char="•"/>
            </a:pPr>
            <a:r>
              <a:rPr lang="en-US" sz="2000" dirty="0" smtClean="0">
                <a:solidFill>
                  <a:srgbClr val="000000"/>
                </a:solidFill>
                <a:cs typeface="Avenir Book"/>
              </a:rPr>
              <a:t>HB 1831/Pettigrew = </a:t>
            </a:r>
            <a:r>
              <a:rPr lang="en-US" sz="2000" i="1" dirty="0" smtClean="0">
                <a:solidFill>
                  <a:srgbClr val="008000"/>
                </a:solidFill>
                <a:cs typeface="Avenir Book"/>
              </a:rPr>
              <a:t>passed</a:t>
            </a:r>
          </a:p>
          <a:p>
            <a:pPr marL="457200" indent="-457200" algn="l">
              <a:buFont typeface="Arial"/>
              <a:buChar char="•"/>
            </a:pPr>
            <a:r>
              <a:rPr lang="en-US" sz="2000" dirty="0" smtClean="0">
                <a:solidFill>
                  <a:schemeClr val="tx1"/>
                </a:solidFill>
                <a:cs typeface="Avenir Book"/>
              </a:rPr>
              <a:t>HB 2437/Robinson </a:t>
            </a:r>
            <a:r>
              <a:rPr lang="en-US" sz="2000" dirty="0" smtClean="0">
                <a:solidFill>
                  <a:srgbClr val="000000"/>
                </a:solidFill>
                <a:cs typeface="Avenir Book"/>
              </a:rPr>
              <a:t>= </a:t>
            </a:r>
            <a:r>
              <a:rPr lang="en-US" sz="2000" i="1" dirty="0" smtClean="0">
                <a:solidFill>
                  <a:srgbClr val="FF0000"/>
                </a:solidFill>
                <a:cs typeface="Avenir Book"/>
              </a:rPr>
              <a:t>not passed (made it to Senate Floor)</a:t>
            </a:r>
            <a:endParaRPr lang="en-US" sz="2000" i="1" dirty="0">
              <a:solidFill>
                <a:srgbClr val="FF0000"/>
              </a:solidFill>
              <a:cs typeface="Avenir Book"/>
            </a:endParaRPr>
          </a:p>
          <a:p>
            <a:pPr algn="l"/>
            <a:endParaRPr lang="en-US" sz="2800" dirty="0">
              <a:solidFill>
                <a:schemeClr val="tx1"/>
              </a:solidFill>
              <a:cs typeface="Avenir Book"/>
            </a:endParaRPr>
          </a:p>
        </p:txBody>
      </p:sp>
      <p:sp>
        <p:nvSpPr>
          <p:cNvPr id="4" name="Slide Number Placeholder 3"/>
          <p:cNvSpPr>
            <a:spLocks noGrp="1"/>
          </p:cNvSpPr>
          <p:nvPr>
            <p:ph type="sldNum" sz="quarter" idx="12"/>
          </p:nvPr>
        </p:nvSpPr>
        <p:spPr/>
        <p:txBody>
          <a:bodyPr/>
          <a:lstStyle/>
          <a:p>
            <a:fld id="{0B1B7D09-0515-C54E-B570-69489415FE53}" type="slidenum">
              <a:rPr lang="en-US" smtClean="0"/>
              <a:t>4</a:t>
            </a:fld>
            <a:endParaRPr lang="en-US" dirty="0"/>
          </a:p>
        </p:txBody>
      </p:sp>
    </p:spTree>
    <p:extLst>
      <p:ext uri="{BB962C8B-B14F-4D97-AF65-F5344CB8AC3E}">
        <p14:creationId xmlns:p14="http://schemas.microsoft.com/office/powerpoint/2010/main" val="331304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4" name="Slide Number Placeholder 3"/>
          <p:cNvSpPr>
            <a:spLocks noGrp="1"/>
          </p:cNvSpPr>
          <p:nvPr>
            <p:ph type="sldNum" sz="quarter" idx="12"/>
          </p:nvPr>
        </p:nvSpPr>
        <p:spPr/>
        <p:txBody>
          <a:bodyPr/>
          <a:lstStyle/>
          <a:p>
            <a:fld id="{0B1B7D09-0515-C54E-B570-69489415FE53}" type="slidenum">
              <a:rPr lang="en-US" smtClean="0"/>
              <a:t>5</a:t>
            </a:fld>
            <a:endParaRPr lang="en-US"/>
          </a:p>
        </p:txBody>
      </p:sp>
      <p:pic>
        <p:nvPicPr>
          <p:cNvPr id="2" name="Picture 1" descr="Seattle Times Screen Shot 2018-01-08 at 7.27.1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988" y="1701800"/>
            <a:ext cx="6160912" cy="5019675"/>
          </a:xfrm>
          <a:prstGeom prst="rect">
            <a:avLst/>
          </a:prstGeom>
        </p:spPr>
      </p:pic>
    </p:spTree>
    <p:extLst>
      <p:ext uri="{BB962C8B-B14F-4D97-AF65-F5344CB8AC3E}">
        <p14:creationId xmlns:p14="http://schemas.microsoft.com/office/powerpoint/2010/main" val="198335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889" y="1919111"/>
            <a:ext cx="7972778" cy="4261556"/>
          </a:xfrm>
          <a:noFill/>
        </p:spPr>
        <p:txBody>
          <a:bodyPr>
            <a:normAutofit/>
          </a:bodyPr>
          <a:lstStyle/>
          <a:p>
            <a:pPr algn="l"/>
            <a:r>
              <a:rPr lang="en-US" b="1" dirty="0">
                <a:solidFill>
                  <a:srgbClr val="000000"/>
                </a:solidFill>
                <a:latin typeface="Avenir Book"/>
                <a:cs typeface="Avenir Book"/>
              </a:rPr>
              <a:t> </a:t>
            </a:r>
          </a:p>
          <a:p>
            <a:pPr algn="l"/>
            <a:r>
              <a:rPr lang="en-US" sz="2000" b="1" dirty="0" smtClean="0">
                <a:solidFill>
                  <a:srgbClr val="000000"/>
                </a:solidFill>
                <a:latin typeface="Avenir Book"/>
                <a:cs typeface="Avenir Book"/>
              </a:rPr>
              <a:t>			</a:t>
            </a:r>
          </a:p>
        </p:txBody>
      </p:sp>
      <p:sp>
        <p:nvSpPr>
          <p:cNvPr id="4" name="Slide Number Placeholder 3"/>
          <p:cNvSpPr>
            <a:spLocks noGrp="1"/>
          </p:cNvSpPr>
          <p:nvPr>
            <p:ph type="sldNum" sz="quarter" idx="12"/>
          </p:nvPr>
        </p:nvSpPr>
        <p:spPr/>
        <p:txBody>
          <a:bodyPr/>
          <a:lstStyle/>
          <a:p>
            <a:fld id="{0B1B7D09-0515-C54E-B570-69489415FE53}" type="slidenum">
              <a:rPr lang="en-US" smtClean="0"/>
              <a:t>6</a:t>
            </a:fld>
            <a:endParaRPr lang="en-US" dirty="0"/>
          </a:p>
        </p:txBody>
      </p:sp>
      <p:pic>
        <p:nvPicPr>
          <p:cNvPr id="2" name="Picture 1" descr="Renton 33rd LD no section 8 12:2017 craigs list.tiff"/>
          <p:cNvPicPr>
            <a:picLocks noChangeAspect="1"/>
          </p:cNvPicPr>
          <p:nvPr/>
        </p:nvPicPr>
        <p:blipFill rotWithShape="1">
          <a:blip r:embed="rId3">
            <a:extLst>
              <a:ext uri="{28A0092B-C50C-407E-A947-70E740481C1C}">
                <a14:useLocalDpi xmlns:a14="http://schemas.microsoft.com/office/drawing/2010/main" val="0"/>
              </a:ext>
            </a:extLst>
          </a:blip>
          <a:srcRect l="-1" r="37859"/>
          <a:stretch/>
        </p:blipFill>
        <p:spPr>
          <a:xfrm>
            <a:off x="1955800" y="88900"/>
            <a:ext cx="5435600" cy="6533173"/>
          </a:xfrm>
          <a:prstGeom prst="rect">
            <a:avLst/>
          </a:prstGeom>
        </p:spPr>
      </p:pic>
    </p:spTree>
    <p:extLst>
      <p:ext uri="{BB962C8B-B14F-4D97-AF65-F5344CB8AC3E}">
        <p14:creationId xmlns:p14="http://schemas.microsoft.com/office/powerpoint/2010/main" val="26281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noFill/>
        </p:spPr>
        <p:txBody>
          <a:bodyPr>
            <a:normAutofit fontScale="92500" lnSpcReduction="10000"/>
          </a:bodyPr>
          <a:lstStyle/>
          <a:p>
            <a:pPr algn="l"/>
            <a:r>
              <a:rPr lang="en-US" b="1" dirty="0" smtClean="0">
                <a:solidFill>
                  <a:srgbClr val="000000"/>
                </a:solidFill>
                <a:cs typeface="Avenir Book"/>
              </a:rPr>
              <a:t>HB 2578/</a:t>
            </a:r>
            <a:r>
              <a:rPr lang="en-US" b="1" dirty="0" err="1" smtClean="0">
                <a:solidFill>
                  <a:srgbClr val="000000"/>
                </a:solidFill>
                <a:cs typeface="Avenir Book"/>
              </a:rPr>
              <a:t>Riccelli</a:t>
            </a:r>
            <a:r>
              <a:rPr lang="en-US" b="1" dirty="0" smtClean="0">
                <a:solidFill>
                  <a:srgbClr val="000000"/>
                </a:solidFill>
                <a:cs typeface="Avenir Book"/>
              </a:rPr>
              <a:t>:</a:t>
            </a:r>
          </a:p>
          <a:p>
            <a:pPr marL="457200" indent="-457200" algn="l">
              <a:buFont typeface="Arial"/>
              <a:buChar char="•"/>
            </a:pPr>
            <a:r>
              <a:rPr lang="en-US" sz="2000" dirty="0" smtClean="0">
                <a:solidFill>
                  <a:srgbClr val="000000"/>
                </a:solidFill>
                <a:cs typeface="Avenir Book"/>
              </a:rPr>
              <a:t>Outlaws discrimination with very broad definition of “source of income” and creates a new Landlord Mitigation Program.</a:t>
            </a:r>
          </a:p>
          <a:p>
            <a:pPr marL="457200" indent="-457200" algn="l">
              <a:buFont typeface="Arial"/>
              <a:buChar char="•"/>
            </a:pPr>
            <a:r>
              <a:rPr lang="en-US" sz="2000" dirty="0" smtClean="0">
                <a:solidFill>
                  <a:srgbClr val="000000"/>
                </a:solidFill>
                <a:cs typeface="Avenir Book"/>
              </a:rPr>
              <a:t>If source of income requires inspection of the property and repairs exceed $1,500, landlord doesn’t have to accept the tenant unless they access the mitigation fund to help pay for the repair cost. </a:t>
            </a:r>
          </a:p>
          <a:p>
            <a:pPr marL="457200" indent="-457200" algn="l">
              <a:buFont typeface="Arial"/>
              <a:buChar char="•"/>
            </a:pPr>
            <a:r>
              <a:rPr lang="en-US" sz="2000" dirty="0">
                <a:solidFill>
                  <a:srgbClr val="000000"/>
                </a:solidFill>
                <a:cs typeface="Avenir Book"/>
              </a:rPr>
              <a:t>If a landlord requires a threshold level of income, any source of income in the form of a rent voucher or subsidy must be subtracted from the total of the monthly rent prior to calculating if the income criteria have been met</a:t>
            </a:r>
            <a:r>
              <a:rPr lang="en-US" sz="2000" dirty="0" smtClean="0">
                <a:solidFill>
                  <a:srgbClr val="000000"/>
                </a:solidFill>
                <a:cs typeface="Avenir Book"/>
              </a:rPr>
              <a:t>.</a:t>
            </a:r>
          </a:p>
          <a:p>
            <a:pPr marL="457200" indent="-457200" algn="l">
              <a:buFont typeface="Arial"/>
              <a:buChar char="•"/>
            </a:pPr>
            <a:r>
              <a:rPr lang="en-US" sz="2000" dirty="0" smtClean="0">
                <a:solidFill>
                  <a:srgbClr val="000000"/>
                </a:solidFill>
                <a:cs typeface="Avenir Book"/>
              </a:rPr>
              <a:t>Landlords in violation of this act are subject to up to four and half times the monthly rent, court costs and reasonable attorney fees.</a:t>
            </a:r>
          </a:p>
          <a:p>
            <a:pPr marL="457200" indent="-457200" algn="l">
              <a:buFont typeface="Arial"/>
              <a:buChar char="•"/>
            </a:pPr>
            <a:endParaRPr lang="en-US" sz="2000" dirty="0">
              <a:solidFill>
                <a:srgbClr val="000000"/>
              </a:solidFill>
              <a:cs typeface="Avenir Book"/>
            </a:endParaRPr>
          </a:p>
          <a:p>
            <a:pPr algn="l"/>
            <a:r>
              <a:rPr lang="en-US" sz="2000" b="1" dirty="0" smtClean="0">
                <a:solidFill>
                  <a:srgbClr val="000000"/>
                </a:solidFill>
                <a:cs typeface="Avenir Book"/>
              </a:rPr>
              <a:t>			</a:t>
            </a:r>
          </a:p>
        </p:txBody>
      </p:sp>
      <p:sp>
        <p:nvSpPr>
          <p:cNvPr id="4" name="Slide Number Placeholder 3"/>
          <p:cNvSpPr>
            <a:spLocks noGrp="1"/>
          </p:cNvSpPr>
          <p:nvPr>
            <p:ph type="sldNum" sz="quarter" idx="12"/>
          </p:nvPr>
        </p:nvSpPr>
        <p:spPr/>
        <p:txBody>
          <a:bodyPr/>
          <a:lstStyle/>
          <a:p>
            <a:fld id="{0B1B7D09-0515-C54E-B570-69489415FE53}" type="slidenum">
              <a:rPr lang="en-US" smtClean="0"/>
              <a:t>7</a:t>
            </a:fld>
            <a:endParaRPr lang="en-US" dirty="0"/>
          </a:p>
        </p:txBody>
      </p:sp>
    </p:spTree>
    <p:extLst>
      <p:ext uri="{BB962C8B-B14F-4D97-AF65-F5344CB8AC3E}">
        <p14:creationId xmlns:p14="http://schemas.microsoft.com/office/powerpoint/2010/main" val="256668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1"/>
            <a:ext cx="7972778" cy="4261556"/>
          </a:xfrm>
          <a:noFill/>
        </p:spPr>
        <p:txBody>
          <a:bodyPr>
            <a:normAutofit lnSpcReduction="10000"/>
          </a:bodyPr>
          <a:lstStyle/>
          <a:p>
            <a:pPr algn="l"/>
            <a:r>
              <a:rPr lang="en-US" b="1" dirty="0" smtClean="0">
                <a:solidFill>
                  <a:srgbClr val="000000"/>
                </a:solidFill>
                <a:cs typeface="Avenir Book"/>
              </a:rPr>
              <a:t>HB 2578: Definition of “source of income”</a:t>
            </a:r>
            <a:br>
              <a:rPr lang="en-US" b="1" dirty="0" smtClean="0">
                <a:solidFill>
                  <a:srgbClr val="000000"/>
                </a:solidFill>
                <a:cs typeface="Avenir Book"/>
              </a:rPr>
            </a:br>
            <a:endParaRPr lang="en-US" b="1" dirty="0" smtClean="0">
              <a:solidFill>
                <a:srgbClr val="000000"/>
              </a:solidFill>
              <a:cs typeface="Avenir Book"/>
            </a:endParaRPr>
          </a:p>
          <a:p>
            <a:pPr algn="l"/>
            <a:r>
              <a:rPr lang="en-US" sz="2400" dirty="0" smtClean="0">
                <a:solidFill>
                  <a:srgbClr val="000000"/>
                </a:solidFill>
                <a:cs typeface="Avenir Book"/>
              </a:rPr>
              <a:t>Source </a:t>
            </a:r>
            <a:r>
              <a:rPr lang="en-US" sz="2400" dirty="0">
                <a:solidFill>
                  <a:srgbClr val="000000"/>
                </a:solidFill>
                <a:cs typeface="Avenir Book"/>
              </a:rPr>
              <a:t>of </a:t>
            </a:r>
            <a:r>
              <a:rPr lang="en-US" sz="2400" dirty="0" smtClean="0">
                <a:solidFill>
                  <a:srgbClr val="000000"/>
                </a:solidFill>
                <a:cs typeface="Avenir Book"/>
              </a:rPr>
              <a:t>income </a:t>
            </a:r>
            <a:r>
              <a:rPr lang="en-US" sz="2400" dirty="0">
                <a:solidFill>
                  <a:srgbClr val="000000"/>
                </a:solidFill>
                <a:cs typeface="Avenir Book"/>
              </a:rPr>
              <a:t>includes benefits or subsidy programs including housing assistance, public assistance, emergency rental assistance, veterans benefits, social security, supplemental security income or other retirement programs, and other programs administered by any federal, state, local, or nonprofit entity. "Source of income" does not include income derived in an illegal manner. </a:t>
            </a:r>
          </a:p>
          <a:p>
            <a:pPr algn="l"/>
            <a:r>
              <a:rPr lang="en-US" b="1" dirty="0">
                <a:solidFill>
                  <a:srgbClr val="000000"/>
                </a:solidFill>
                <a:cs typeface="Avenir Book"/>
              </a:rPr>
              <a:t> </a:t>
            </a:r>
          </a:p>
          <a:p>
            <a:pPr algn="l"/>
            <a:r>
              <a:rPr lang="en-US" sz="2000" b="1" dirty="0" smtClean="0">
                <a:solidFill>
                  <a:srgbClr val="000000"/>
                </a:solidFill>
                <a:cs typeface="Avenir Book"/>
              </a:rPr>
              <a:t>			</a:t>
            </a:r>
          </a:p>
        </p:txBody>
      </p:sp>
      <p:sp>
        <p:nvSpPr>
          <p:cNvPr id="4" name="Slide Number Placeholder 3"/>
          <p:cNvSpPr>
            <a:spLocks noGrp="1"/>
          </p:cNvSpPr>
          <p:nvPr>
            <p:ph type="sldNum" sz="quarter" idx="12"/>
          </p:nvPr>
        </p:nvSpPr>
        <p:spPr/>
        <p:txBody>
          <a:bodyPr/>
          <a:lstStyle/>
          <a:p>
            <a:fld id="{0B1B7D09-0515-C54E-B570-69489415FE53}" type="slidenum">
              <a:rPr lang="en-US" smtClean="0"/>
              <a:t>8</a:t>
            </a:fld>
            <a:endParaRPr lang="en-US" dirty="0"/>
          </a:p>
        </p:txBody>
      </p:sp>
    </p:spTree>
    <p:extLst>
      <p:ext uri="{BB962C8B-B14F-4D97-AF65-F5344CB8AC3E}">
        <p14:creationId xmlns:p14="http://schemas.microsoft.com/office/powerpoint/2010/main" val="392540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LIHA new logo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89" y="405991"/>
            <a:ext cx="2243328" cy="1194816"/>
          </a:xfrm>
          <a:prstGeom prst="rect">
            <a:avLst/>
          </a:prstGeom>
        </p:spPr>
      </p:pic>
      <p:sp>
        <p:nvSpPr>
          <p:cNvPr id="3" name="Subtitle 2"/>
          <p:cNvSpPr>
            <a:spLocks noGrp="1"/>
          </p:cNvSpPr>
          <p:nvPr>
            <p:ph type="subTitle" idx="1"/>
          </p:nvPr>
        </p:nvSpPr>
        <p:spPr>
          <a:xfrm>
            <a:off x="620889" y="1919110"/>
            <a:ext cx="7972778" cy="4437239"/>
          </a:xfrm>
          <a:noFill/>
        </p:spPr>
        <p:txBody>
          <a:bodyPr>
            <a:noAutofit/>
          </a:bodyPr>
          <a:lstStyle/>
          <a:p>
            <a:pPr algn="l"/>
            <a:r>
              <a:rPr lang="en-US" sz="2800" b="1" dirty="0" smtClean="0">
                <a:solidFill>
                  <a:srgbClr val="000000"/>
                </a:solidFill>
                <a:cs typeface="Avenir Book"/>
              </a:rPr>
              <a:t>HB 2667:</a:t>
            </a:r>
          </a:p>
          <a:p>
            <a:pPr marL="457200" indent="-457200" algn="l">
              <a:buFont typeface="Arial"/>
              <a:buChar char="•"/>
            </a:pPr>
            <a:r>
              <a:rPr lang="en-US" sz="2000" dirty="0" smtClean="0">
                <a:solidFill>
                  <a:srgbClr val="000000"/>
                </a:solidFill>
                <a:cs typeface="Avenir Book"/>
              </a:rPr>
              <a:t>Allows people with permanent disabilities and who qualify for the Aged, Blind &amp; Disabled cash program (up to $197) to receive rental assistance from Housing &amp; Essential Needs.</a:t>
            </a:r>
          </a:p>
          <a:p>
            <a:pPr marL="457200" indent="-457200" algn="l">
              <a:buFont typeface="Arial"/>
              <a:buChar char="•"/>
            </a:pPr>
            <a:r>
              <a:rPr lang="en-US" sz="2000" dirty="0" smtClean="0">
                <a:solidFill>
                  <a:srgbClr val="000000"/>
                </a:solidFill>
                <a:cs typeface="Avenir Book"/>
              </a:rPr>
              <a:t>Included an emergency clause to immediately save the housing of people being transferred to the ABD program because their disability status changed from temporary to permanent. </a:t>
            </a:r>
          </a:p>
          <a:p>
            <a:pPr marL="457200" indent="-457200" algn="l">
              <a:buFont typeface="Arial"/>
              <a:buChar char="•"/>
            </a:pPr>
            <a:r>
              <a:rPr lang="en-US" sz="2000" dirty="0" smtClean="0">
                <a:solidFill>
                  <a:srgbClr val="000000"/>
                </a:solidFill>
                <a:cs typeface="Avenir Book"/>
              </a:rPr>
              <a:t>Removes exemption for people with a primary disability of a substance use disorder from Housing &amp; Essential Needs. </a:t>
            </a:r>
          </a:p>
          <a:p>
            <a:pPr marL="457200" indent="-457200" algn="l">
              <a:buFont typeface="Arial"/>
              <a:buChar char="•"/>
            </a:pPr>
            <a:r>
              <a:rPr lang="en-US" sz="2000" dirty="0" smtClean="0">
                <a:solidFill>
                  <a:srgbClr val="000000"/>
                </a:solidFill>
                <a:cs typeface="Avenir Book"/>
              </a:rPr>
              <a:t>Improves data sharing between state departments (DSHS and Commerce) to ensure that county-based HEN providers can conduct outreach to people who may qualify for HEN rental assistance. </a:t>
            </a:r>
          </a:p>
        </p:txBody>
      </p:sp>
      <p:sp>
        <p:nvSpPr>
          <p:cNvPr id="4" name="Slide Number Placeholder 3"/>
          <p:cNvSpPr>
            <a:spLocks noGrp="1"/>
          </p:cNvSpPr>
          <p:nvPr>
            <p:ph type="sldNum" sz="quarter" idx="12"/>
          </p:nvPr>
        </p:nvSpPr>
        <p:spPr/>
        <p:txBody>
          <a:bodyPr/>
          <a:lstStyle/>
          <a:p>
            <a:fld id="{0B1B7D09-0515-C54E-B570-69489415FE53}" type="slidenum">
              <a:rPr lang="en-US" smtClean="0"/>
              <a:t>9</a:t>
            </a:fld>
            <a:endParaRPr lang="en-US" dirty="0"/>
          </a:p>
        </p:txBody>
      </p:sp>
    </p:spTree>
    <p:extLst>
      <p:ext uri="{BB962C8B-B14F-4D97-AF65-F5344CB8AC3E}">
        <p14:creationId xmlns:p14="http://schemas.microsoft.com/office/powerpoint/2010/main" val="266018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11370</TotalTime>
  <Words>567</Words>
  <Application>Microsoft Macintosh PowerPoint</Application>
  <PresentationFormat>On-screen Show (4:3)</PresentationFormat>
  <Paragraphs>150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Thomas</dc:creator>
  <cp:lastModifiedBy>Divya Shiv</cp:lastModifiedBy>
  <cp:revision>443</cp:revision>
  <cp:lastPrinted>2017-10-18T16:56:33Z</cp:lastPrinted>
  <dcterms:created xsi:type="dcterms:W3CDTF">2017-10-08T20:49:37Z</dcterms:created>
  <dcterms:modified xsi:type="dcterms:W3CDTF">2018-07-13T18:02:28Z</dcterms:modified>
</cp:coreProperties>
</file>